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76" r:id="rId4"/>
    <p:sldId id="281" r:id="rId5"/>
    <p:sldId id="283" r:id="rId6"/>
    <p:sldId id="270" r:id="rId7"/>
    <p:sldId id="285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FF"/>
    <a:srgbClr val="FB99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1068" autoAdjust="0"/>
  </p:normalViewPr>
  <p:slideViewPr>
    <p:cSldViewPr>
      <p:cViewPr>
        <p:scale>
          <a:sx n="75" d="100"/>
          <a:sy n="75" d="100"/>
        </p:scale>
        <p:origin x="-94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0B90D5-8C52-43D2-A97C-F056A1DB1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216D-6F96-41C9-82D6-A6982D31D1F7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2004-3049-4FBE-9C49-02B62CC8208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2004-3049-4FBE-9C49-02B62CC8208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2004-3049-4FBE-9C49-02B62CC8208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2004-3049-4FBE-9C49-02B62CC8208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2004-3049-4FBE-9C49-02B62CC8208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2004-3049-4FBE-9C49-02B62CC8208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03B8-3047-4AF4-B812-47138B399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1A23-96D1-4BB2-A6D5-82A5C44147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44D7-0B74-4EA5-A2C9-62F85968A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5EB8-74BC-456F-8919-CAE26F2B8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EC86-7E25-4E24-B4B1-E9C6ED684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8BF4-D12D-4BA7-B829-A2C3AB54CB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1A5E-39CB-4CD6-8393-0939BAD17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6D70-A17A-4E11-A0B8-AA036E7D81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8B48-D6DE-4947-8210-FAF8753E70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C4CD-B30A-4F2A-9145-E3F24CE102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9717-2D79-492A-81C8-B9E2BAD8F6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0BE64E-9D02-4AF3-B4BD-13C62A283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AA_Logotype100_RGB.eps"/>
          <p:cNvPicPr>
            <a:picLocks noChangeAspect="1"/>
          </p:cNvPicPr>
          <p:nvPr userDrawn="1"/>
        </p:nvPicPr>
        <p:blipFill>
          <a:blip r:embed="rId1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tanzanialandportal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7766scr.jpg"/>
          <p:cNvPicPr>
            <a:picLocks noChangeAspect="1"/>
          </p:cNvPicPr>
          <p:nvPr/>
        </p:nvPicPr>
        <p:blipFill>
          <a:blip r:embed="rId3" cstate="print"/>
          <a:srcRect r="11167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84"/>
            <a:ext cx="9144000" cy="1584176"/>
          </a:xfrm>
          <a:solidFill>
            <a:schemeClr val="accent1">
              <a:alpha val="39000"/>
            </a:schemeClr>
          </a:solidFill>
        </p:spPr>
        <p:txBody>
          <a:bodyPr lIns="360000" tIns="108000" rIns="360000" bIns="108000"/>
          <a:lstStyle/>
          <a:p>
            <a:pPr algn="l"/>
            <a:r>
              <a:rPr lang="en-GB" sz="4000" b="1" dirty="0" smtClean="0">
                <a:solidFill>
                  <a:schemeClr val="bg1"/>
                </a:solidFill>
                <a:latin typeface="Candara" pitchFamily="34" charset="0"/>
              </a:rPr>
              <a:t>Right to Land and </a:t>
            </a:r>
            <a:r>
              <a:rPr lang="en-GB" sz="4000" b="1" dirty="0" smtClean="0">
                <a:solidFill>
                  <a:schemeClr val="bg1"/>
                </a:solidFill>
                <a:latin typeface="Candara" pitchFamily="34" charset="0"/>
              </a:rPr>
              <a:t>Livelihoods</a:t>
            </a:r>
            <a:endParaRPr lang="en-GB" sz="32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552" y="5157192"/>
            <a:ext cx="9144000" cy="1440160"/>
          </a:xfrm>
        </p:spPr>
        <p:txBody>
          <a:bodyPr rtlCol="0">
            <a:normAutofit/>
          </a:bodyPr>
          <a:lstStyle/>
          <a:p>
            <a:pPr algn="l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500" dirty="0" smtClean="0">
                <a:solidFill>
                  <a:schemeClr val="bg1"/>
                </a:solidFill>
                <a:latin typeface="Candara" pitchFamily="34" charset="0"/>
              </a:rPr>
              <a:t>Ruchi Tripathi</a:t>
            </a:r>
          </a:p>
          <a:p>
            <a:pPr algn="l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500" dirty="0" smtClean="0">
                <a:solidFill>
                  <a:schemeClr val="bg1"/>
                </a:solidFill>
                <a:latin typeface="Candara" pitchFamily="34" charset="0"/>
              </a:rPr>
              <a:t>Head Right to Food</a:t>
            </a:r>
          </a:p>
          <a:p>
            <a:pPr algn="l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500" dirty="0" smtClean="0">
                <a:solidFill>
                  <a:schemeClr val="bg1"/>
                </a:solidFill>
                <a:latin typeface="Candara" pitchFamily="34" charset="0"/>
              </a:rPr>
              <a:t>ActionAid International</a:t>
            </a:r>
          </a:p>
        </p:txBody>
      </p:sp>
      <p:pic>
        <p:nvPicPr>
          <p:cNvPr id="6" name="Picture 5" descr="AA_Logotype100_RGB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8640"/>
            <a:ext cx="2771928" cy="3647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216" y="116632"/>
            <a:ext cx="7092280" cy="936104"/>
          </a:xfrm>
        </p:spPr>
        <p:txBody>
          <a:bodyPr/>
          <a:lstStyle/>
          <a:p>
            <a:r>
              <a:rPr lang="en-GB" sz="2700" dirty="0" err="1" smtClean="0"/>
              <a:t>ActionAid’s</a:t>
            </a:r>
            <a:r>
              <a:rPr lang="en-GB" sz="2700" dirty="0" smtClean="0"/>
              <a:t> work on food, land and livelihoods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368152"/>
            <a:ext cx="7452320" cy="6093296"/>
          </a:xfrm>
        </p:spPr>
        <p:txBody>
          <a:bodyPr/>
          <a:lstStyle/>
          <a:p>
            <a:r>
              <a:rPr lang="en-GB" sz="2000" dirty="0" smtClean="0"/>
              <a:t>ActionAid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works through partners </a:t>
            </a:r>
            <a:r>
              <a:rPr lang="en-GB" sz="2000" dirty="0" smtClean="0"/>
              <a:t>on the ground – CBOs, farmers organisations, landless peoples movement, indigenous peoples organisations and movements, women’s groups , people living with disabilities, forest dwelling communities, tribal groups</a:t>
            </a:r>
          </a:p>
          <a:p>
            <a:r>
              <a:rPr lang="en-GB" sz="2000" dirty="0" smtClean="0"/>
              <a:t>Many of them are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focused on land struggles </a:t>
            </a:r>
            <a:r>
              <a:rPr lang="en-GB" sz="2000" dirty="0" smtClean="0"/>
              <a:t>and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issues around access to land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smtClean="0"/>
              <a:t>on a daily basis</a:t>
            </a:r>
          </a:p>
          <a:p>
            <a:r>
              <a:rPr lang="en-GB" sz="2000" dirty="0" err="1" smtClean="0"/>
              <a:t>ActionAid’s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committed engagement with local communities through local rights programmes </a:t>
            </a:r>
            <a:r>
              <a:rPr lang="en-GB" sz="2000" dirty="0" smtClean="0"/>
              <a:t>helps with the long-term nature of struggles around access and control over land</a:t>
            </a:r>
          </a:p>
          <a:p>
            <a:r>
              <a:rPr lang="en-GB" sz="2000" dirty="0" err="1" smtClean="0"/>
              <a:t>ActionAid’s</a:t>
            </a:r>
            <a:r>
              <a:rPr lang="en-GB" sz="2000" dirty="0" smtClean="0"/>
              <a:t> main organisation wide campaign: </a:t>
            </a:r>
            <a:r>
              <a:rPr lang="en-GB" sz="2000" b="1" dirty="0" err="1" smtClean="0">
                <a:solidFill>
                  <a:srgbClr val="FF0000"/>
                </a:solidFill>
              </a:rPr>
              <a:t>HungerFREE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has a focus on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women’s right to land and investing in women smallholders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2000" dirty="0" smtClean="0"/>
              <a:t>The campaign in Europe, US, Brazil and parts of Africa (e.g. Senegal, Ghana) has a focus on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</a:rPr>
              <a:t>biofuels</a:t>
            </a:r>
            <a:r>
              <a:rPr lang="en-GB" sz="2000" dirty="0" smtClean="0"/>
              <a:t> which have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an impact on food price volatility and land grabs</a:t>
            </a:r>
          </a:p>
        </p:txBody>
      </p:sp>
      <p:pic>
        <p:nvPicPr>
          <p:cNvPr id="6" name="Picture 5" descr="37507scr.jpg"/>
          <p:cNvPicPr>
            <a:picLocks noChangeAspect="1"/>
          </p:cNvPicPr>
          <p:nvPr/>
        </p:nvPicPr>
        <p:blipFill>
          <a:blip r:embed="rId3" cstate="print"/>
          <a:srcRect r="32281"/>
          <a:stretch>
            <a:fillRect/>
          </a:stretch>
        </p:blipFill>
        <p:spPr>
          <a:xfrm>
            <a:off x="-26987" y="3366517"/>
            <a:ext cx="1741334" cy="1717330"/>
          </a:xfrm>
          <a:prstGeom prst="rect">
            <a:avLst/>
          </a:prstGeom>
        </p:spPr>
      </p:pic>
      <p:pic>
        <p:nvPicPr>
          <p:cNvPr id="7" name="Picture 6" descr="85260scr_4e3414739b0ed76.jpg"/>
          <p:cNvPicPr>
            <a:picLocks noChangeAspect="1"/>
          </p:cNvPicPr>
          <p:nvPr/>
        </p:nvPicPr>
        <p:blipFill>
          <a:blip r:embed="rId4" cstate="print"/>
          <a:srcRect l="24463" r="11285" b="3776"/>
          <a:stretch>
            <a:fillRect/>
          </a:stretch>
        </p:blipFill>
        <p:spPr>
          <a:xfrm>
            <a:off x="-9525" y="0"/>
            <a:ext cx="1719526" cy="1706209"/>
          </a:xfrm>
          <a:prstGeom prst="rect">
            <a:avLst/>
          </a:prstGeom>
        </p:spPr>
      </p:pic>
      <p:pic>
        <p:nvPicPr>
          <p:cNvPr id="9" name="Picture 8" descr="54183sc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84500"/>
            <a:ext cx="1710000" cy="1773500"/>
          </a:xfrm>
          <a:prstGeom prst="rect">
            <a:avLst/>
          </a:prstGeom>
        </p:spPr>
      </p:pic>
      <p:pic>
        <p:nvPicPr>
          <p:cNvPr id="10" name="Picture 9" descr="45502scr_5b1581dedf97675.jpg"/>
          <p:cNvPicPr>
            <a:picLocks noChangeAspect="1"/>
          </p:cNvPicPr>
          <p:nvPr/>
        </p:nvPicPr>
        <p:blipFill>
          <a:blip r:embed="rId6" cstate="print"/>
          <a:srcRect l="5907" r="26943"/>
          <a:stretch>
            <a:fillRect/>
          </a:stretch>
        </p:blipFill>
        <p:spPr>
          <a:xfrm>
            <a:off x="0" y="1700808"/>
            <a:ext cx="1714872" cy="17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13792"/>
            <a:ext cx="6912768" cy="1143000"/>
          </a:xfrm>
        </p:spPr>
        <p:txBody>
          <a:bodyPr/>
          <a:lstStyle/>
          <a:p>
            <a:r>
              <a:rPr lang="en-GB" sz="2800" dirty="0" smtClean="0"/>
              <a:t>Different ways of supporting work on land rights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Content Placeholder 9" descr="35110scr_83b7e0a4be527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059" r="18016"/>
          <a:stretch>
            <a:fillRect/>
          </a:stretch>
        </p:blipFill>
        <p:spPr>
          <a:xfrm>
            <a:off x="0" y="0"/>
            <a:ext cx="1710000" cy="1705512"/>
          </a:xfrm>
        </p:spPr>
      </p:pic>
      <p:pic>
        <p:nvPicPr>
          <p:cNvPr id="11" name="Picture 10" descr="35104scr_8b914acb4b6f38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25342" r="7435"/>
          <a:stretch>
            <a:fillRect/>
          </a:stretch>
        </p:blipFill>
        <p:spPr>
          <a:xfrm>
            <a:off x="0" y="1700808"/>
            <a:ext cx="1710000" cy="1728192"/>
          </a:xfrm>
          <a:prstGeom prst="rect">
            <a:avLst/>
          </a:prstGeom>
        </p:spPr>
      </p:pic>
      <p:pic>
        <p:nvPicPr>
          <p:cNvPr id="12" name="Picture 11" descr="59271scr_8c1c5b888646d05.jpg"/>
          <p:cNvPicPr>
            <a:picLocks noChangeAspect="1"/>
          </p:cNvPicPr>
          <p:nvPr/>
        </p:nvPicPr>
        <p:blipFill>
          <a:blip r:embed="rId5" cstate="print"/>
          <a:srcRect l="11030" r="22067"/>
          <a:stretch>
            <a:fillRect/>
          </a:stretch>
        </p:blipFill>
        <p:spPr>
          <a:xfrm>
            <a:off x="0" y="5124450"/>
            <a:ext cx="1710000" cy="1733550"/>
          </a:xfrm>
          <a:prstGeom prst="rect">
            <a:avLst/>
          </a:prstGeom>
        </p:spPr>
      </p:pic>
      <p:pic>
        <p:nvPicPr>
          <p:cNvPr id="14" name="Picture 13" descr="35100scr_cb0c6dfc2da3b7f.jpg"/>
          <p:cNvPicPr>
            <a:picLocks noChangeAspect="1"/>
          </p:cNvPicPr>
          <p:nvPr/>
        </p:nvPicPr>
        <p:blipFill>
          <a:blip r:embed="rId6" cstate="print"/>
          <a:srcRect l="13965" r="18678"/>
          <a:stretch>
            <a:fillRect/>
          </a:stretch>
        </p:blipFill>
        <p:spPr>
          <a:xfrm>
            <a:off x="0" y="3409950"/>
            <a:ext cx="1710000" cy="171365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907704" y="1944216"/>
            <a:ext cx="702027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b="1" dirty="0" smtClean="0">
                <a:latin typeface="Candara" pitchFamily="34" charset="0"/>
              </a:rPr>
              <a:t>Partnerships</a:t>
            </a:r>
            <a:r>
              <a:rPr lang="en-GB" sz="2000" dirty="0" smtClean="0">
                <a:latin typeface="Candara" pitchFamily="34" charset="0"/>
              </a:rPr>
              <a:t> with local and national landless movements; and working in solidarity (India, Brazil)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 smtClean="0">
                <a:latin typeface="Candara" pitchFamily="34" charset="0"/>
              </a:rPr>
              <a:t>Sending out </a:t>
            </a:r>
            <a:r>
              <a:rPr lang="en-GB" sz="2000" b="1" dirty="0" smtClean="0">
                <a:latin typeface="Candara" pitchFamily="34" charset="0"/>
              </a:rPr>
              <a:t>urgent appeals </a:t>
            </a:r>
            <a:r>
              <a:rPr lang="en-GB" sz="2000" dirty="0" smtClean="0">
                <a:latin typeface="Candara" pitchFamily="34" charset="0"/>
              </a:rPr>
              <a:t>for urgent campaign action (PSO, France)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 smtClean="0">
                <a:latin typeface="Candara" pitchFamily="34" charset="0"/>
              </a:rPr>
              <a:t>Technical and </a:t>
            </a:r>
            <a:r>
              <a:rPr lang="en-GB" sz="2000" b="1" dirty="0" smtClean="0">
                <a:latin typeface="Candara" pitchFamily="34" charset="0"/>
              </a:rPr>
              <a:t>practical tools </a:t>
            </a:r>
            <a:r>
              <a:rPr lang="en-GB" sz="2000" dirty="0" smtClean="0">
                <a:latin typeface="Candara" pitchFamily="34" charset="0"/>
              </a:rPr>
              <a:t>to access land: </a:t>
            </a:r>
            <a:r>
              <a:rPr lang="en-GB" sz="2000" dirty="0" err="1" smtClean="0">
                <a:latin typeface="Candara" pitchFamily="34" charset="0"/>
              </a:rPr>
              <a:t>eg</a:t>
            </a:r>
            <a:r>
              <a:rPr lang="en-GB" sz="2000" dirty="0" smtClean="0">
                <a:latin typeface="Candara" pitchFamily="34" charset="0"/>
              </a:rPr>
              <a:t>. Land accountability project in Tanzania that is developing a toolkit jointly with the Tanzania land alliance. It is also working on land matrix project tracking land grabbing. </a:t>
            </a:r>
            <a:r>
              <a:rPr lang="en-GB" sz="2000" dirty="0" smtClean="0">
                <a:latin typeface="Candara" pitchFamily="34" charset="0"/>
                <a:hlinkClick r:id="rId7"/>
              </a:rPr>
              <a:t>http://www.tanzanialandportal.org/</a:t>
            </a:r>
            <a:endParaRPr lang="en-GB" sz="2000" dirty="0" smtClean="0">
              <a:latin typeface="Candara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000" dirty="0" smtClean="0">
                <a:latin typeface="Candara" pitchFamily="34" charset="0"/>
              </a:rPr>
              <a:t>Helping communities get </a:t>
            </a:r>
            <a:r>
              <a:rPr lang="en-GB" sz="2000" b="1" dirty="0" smtClean="0">
                <a:latin typeface="Candara" pitchFamily="34" charset="0"/>
              </a:rPr>
              <a:t>access to land </a:t>
            </a:r>
            <a:r>
              <a:rPr lang="en-GB" sz="2000" dirty="0" smtClean="0">
                <a:latin typeface="Candara" pitchFamily="34" charset="0"/>
              </a:rPr>
              <a:t>and stopping land grabs (Bangladesh, Mozambique, Senegal, India, Brazil, Pakistan….)</a:t>
            </a:r>
            <a:endParaRPr lang="en-US" sz="2000" dirty="0" smtClean="0">
              <a:latin typeface="Candar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 smtClean="0">
              <a:latin typeface="Candara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 smtClean="0">
              <a:latin typeface="Candara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 smtClean="0">
              <a:latin typeface="Candara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 smtClean="0">
              <a:latin typeface="Candara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 smtClean="0">
              <a:latin typeface="Candar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 smtClean="0">
              <a:latin typeface="Candara" pitchFamily="34" charset="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 smtClean="0">
              <a:solidFill>
                <a:srgbClr val="FF0000"/>
              </a:solidFill>
              <a:latin typeface="Candar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512168"/>
            <a:ext cx="7056784" cy="5949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Engagement in </a:t>
            </a:r>
            <a:r>
              <a:rPr lang="en-US" sz="2000" b="1" dirty="0" smtClean="0"/>
              <a:t>policy </a:t>
            </a:r>
            <a:r>
              <a:rPr lang="en-US" sz="2000" b="1" dirty="0" err="1" smtClean="0"/>
              <a:t>fora</a:t>
            </a:r>
            <a:r>
              <a:rPr lang="en-US" sz="2000" b="1" dirty="0" smtClean="0"/>
              <a:t> </a:t>
            </a:r>
            <a:r>
              <a:rPr lang="en-US" sz="2000" dirty="0" smtClean="0"/>
              <a:t>such as: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International Conference on Agrarian Reform and Rural Development (ICARRD); AU </a:t>
            </a:r>
            <a:r>
              <a:rPr lang="en-US" sz="2000" dirty="0" smtClean="0"/>
              <a:t>Framework and Guidelines on Land Policy in Africa; </a:t>
            </a:r>
            <a:r>
              <a:rPr lang="en-GB" sz="2000" dirty="0" smtClean="0"/>
              <a:t>Voluntary Guidelines on Responsible Governance of Tenure of Land, Fisheries and Forests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Support for </a:t>
            </a:r>
            <a:r>
              <a:rPr lang="en-US" sz="2000" b="1" dirty="0" err="1" smtClean="0"/>
              <a:t>mobilisation</a:t>
            </a:r>
            <a:r>
              <a:rPr lang="en-US" sz="2000" b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including through Launch of </a:t>
            </a:r>
            <a:r>
              <a:rPr lang="en-US" sz="2000" dirty="0" err="1" smtClean="0">
                <a:solidFill>
                  <a:srgbClr val="FF0000"/>
                </a:solidFill>
              </a:rPr>
              <a:t>HungerFREE</a:t>
            </a:r>
            <a:r>
              <a:rPr lang="en-US" sz="2000" dirty="0" smtClean="0"/>
              <a:t> Women Charters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Implementing </a:t>
            </a:r>
            <a:r>
              <a:rPr lang="en-US" sz="2000" b="1" dirty="0" smtClean="0"/>
              <a:t>multi-country projects</a:t>
            </a:r>
            <a:r>
              <a:rPr lang="en-US" sz="2000" dirty="0" smtClean="0"/>
              <a:t> on women’s right to land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Co-</a:t>
            </a:r>
            <a:r>
              <a:rPr lang="en-US" sz="2000" dirty="0" err="1" smtClean="0"/>
              <a:t>organising</a:t>
            </a:r>
            <a:r>
              <a:rPr lang="en-US" sz="2000" dirty="0" smtClean="0"/>
              <a:t> Pan </a:t>
            </a:r>
            <a:r>
              <a:rPr lang="en-GB" sz="2000" dirty="0" smtClean="0"/>
              <a:t>African </a:t>
            </a:r>
            <a:r>
              <a:rPr lang="en-GB" sz="2000" b="1" dirty="0" smtClean="0"/>
              <a:t>Women’s Land Rights </a:t>
            </a:r>
            <a:r>
              <a:rPr lang="en-GB" sz="2000" dirty="0" smtClean="0"/>
              <a:t>Conference; </a:t>
            </a:r>
            <a:r>
              <a:rPr lang="en-US" sz="2000" dirty="0" smtClean="0"/>
              <a:t>Partnerships with OXFAM and ACORD at continental level- Africa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Co-</a:t>
            </a:r>
            <a:r>
              <a:rPr lang="en-US" sz="2000" dirty="0" err="1" smtClean="0"/>
              <a:t>organising</a:t>
            </a:r>
            <a:r>
              <a:rPr lang="en-US" sz="2000" dirty="0" smtClean="0"/>
              <a:t> </a:t>
            </a:r>
            <a:r>
              <a:rPr lang="en-US" sz="2000" b="1" dirty="0" smtClean="0"/>
              <a:t>dialogues on land grabs </a:t>
            </a:r>
            <a:r>
              <a:rPr lang="en-US" sz="2000" dirty="0" smtClean="0"/>
              <a:t>in Africa with regional farmers’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and the International Land Coalition (ILC)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4" name="Picture 3" descr="77948s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0333"/>
            <a:ext cx="1710000" cy="1710000"/>
          </a:xfrm>
          <a:prstGeom prst="rect">
            <a:avLst/>
          </a:prstGeom>
        </p:spPr>
      </p:pic>
      <p:pic>
        <p:nvPicPr>
          <p:cNvPr id="5" name="Picture 4" descr="77905s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10000" cy="1710000"/>
          </a:xfrm>
          <a:prstGeom prst="rect">
            <a:avLst/>
          </a:prstGeom>
        </p:spPr>
      </p:pic>
      <p:pic>
        <p:nvPicPr>
          <p:cNvPr id="6" name="Picture 5" descr="91561s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1101"/>
            <a:ext cx="1710000" cy="1729050"/>
          </a:xfrm>
          <a:prstGeom prst="rect">
            <a:avLst/>
          </a:prstGeom>
        </p:spPr>
      </p:pic>
      <p:pic>
        <p:nvPicPr>
          <p:cNvPr id="7" name="Picture 6" descr="85312scr.jpg"/>
          <p:cNvPicPr>
            <a:picLocks noChangeAspect="1"/>
          </p:cNvPicPr>
          <p:nvPr/>
        </p:nvPicPr>
        <p:blipFill>
          <a:blip r:embed="rId5" cstate="print"/>
          <a:srcRect l="28947" r="4149"/>
          <a:stretch>
            <a:fillRect/>
          </a:stretch>
        </p:blipFill>
        <p:spPr>
          <a:xfrm>
            <a:off x="0" y="5148000"/>
            <a:ext cx="1717154" cy="171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1720" y="197768"/>
            <a:ext cx="6696744" cy="1143000"/>
          </a:xfrm>
        </p:spPr>
        <p:txBody>
          <a:bodyPr/>
          <a:lstStyle/>
          <a:p>
            <a:r>
              <a:rPr lang="en-GB" sz="2800" dirty="0" smtClean="0"/>
              <a:t>Different ways of supporting work on land rights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-27384"/>
            <a:ext cx="663508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issues for ActionAid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224136"/>
            <a:ext cx="6912768" cy="6093296"/>
          </a:xfrm>
        </p:spPr>
        <p:txBody>
          <a:bodyPr/>
          <a:lstStyle/>
          <a:p>
            <a:r>
              <a:rPr lang="en-GB" sz="2100" dirty="0" smtClean="0"/>
              <a:t>Women’s right to land and access to natural resources </a:t>
            </a:r>
          </a:p>
          <a:p>
            <a:r>
              <a:rPr lang="en-GB" sz="2100" dirty="0" smtClean="0"/>
              <a:t>Land policy and agrarian reform</a:t>
            </a:r>
          </a:p>
          <a:p>
            <a:r>
              <a:rPr lang="en-GB" sz="2100" dirty="0" smtClean="0"/>
              <a:t>Support struggles against land grabs</a:t>
            </a:r>
          </a:p>
          <a:p>
            <a:r>
              <a:rPr lang="en-GB" sz="2100" dirty="0" smtClean="0"/>
              <a:t>Food production based on right to food and food sovereignty </a:t>
            </a:r>
          </a:p>
          <a:p>
            <a:r>
              <a:rPr lang="en-GB" sz="2100" dirty="0" smtClean="0"/>
              <a:t>Support </a:t>
            </a:r>
            <a:r>
              <a:rPr lang="en-GB" sz="2100" dirty="0" err="1" smtClean="0"/>
              <a:t>agroecological</a:t>
            </a:r>
            <a:r>
              <a:rPr lang="en-GB" sz="2100" dirty="0" smtClean="0"/>
              <a:t> principles through local rights programmes and wider mobilisation</a:t>
            </a:r>
          </a:p>
          <a:p>
            <a:r>
              <a:rPr lang="en-GB" sz="2100" dirty="0" smtClean="0"/>
              <a:t>Stopping </a:t>
            </a:r>
            <a:r>
              <a:rPr lang="en-GB" sz="2100" dirty="0" err="1" smtClean="0"/>
              <a:t>Biofuels</a:t>
            </a:r>
            <a:r>
              <a:rPr lang="en-GB" sz="2100" dirty="0" smtClean="0"/>
              <a:t> targets and subsidies/land conversion</a:t>
            </a:r>
          </a:p>
          <a:p>
            <a:r>
              <a:rPr lang="en-GB" sz="2100" dirty="0" smtClean="0"/>
              <a:t>No to soil carbon capture</a:t>
            </a:r>
          </a:p>
          <a:p>
            <a:r>
              <a:rPr lang="en-GB" sz="2100" dirty="0" smtClean="0"/>
              <a:t>Human rights based approach: empowerment, solidarity and campaigns for change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Land and natural resources </a:t>
            </a:r>
            <a:r>
              <a:rPr lang="en-GB" sz="2100" dirty="0" smtClean="0"/>
              <a:t>will remain central in the next strategy period 2013-17</a:t>
            </a:r>
          </a:p>
          <a:p>
            <a:endParaRPr lang="en-GB" sz="2100" dirty="0" smtClean="0"/>
          </a:p>
          <a:p>
            <a:endParaRPr lang="en-US" sz="2100" dirty="0" smtClean="0"/>
          </a:p>
        </p:txBody>
      </p:sp>
      <p:pic>
        <p:nvPicPr>
          <p:cNvPr id="4" name="Picture 4" descr="76612scr_ab91eaa6343c2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34441sc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57921scr_d578ea7c14a4ac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6339sc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3715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268760"/>
            <a:ext cx="7128792" cy="5400600"/>
          </a:xfrm>
        </p:spPr>
        <p:txBody>
          <a:bodyPr/>
          <a:lstStyle/>
          <a:p>
            <a:pPr marL="266700" lvl="0" indent="-266700" eaLnBrk="0" hangingPunct="0">
              <a:spcBef>
                <a:spcPct val="0"/>
              </a:spcBef>
              <a:buFontTx/>
              <a:buChar char="•"/>
            </a:pPr>
            <a:r>
              <a:rPr lang="en-GB" sz="2000" dirty="0" smtClean="0"/>
              <a:t>Women rarely have </a:t>
            </a:r>
            <a:r>
              <a:rPr lang="en-GB" sz="2000" b="1" dirty="0" smtClean="0"/>
              <a:t>ownership and control </a:t>
            </a:r>
            <a:r>
              <a:rPr lang="en-GB" sz="2000" dirty="0" smtClean="0"/>
              <a:t>over land </a:t>
            </a:r>
          </a:p>
          <a:p>
            <a:pPr marL="266700" lvl="0" indent="-266700" eaLnBrk="0" hangingPunct="0">
              <a:spcBef>
                <a:spcPct val="0"/>
              </a:spcBef>
              <a:buFontTx/>
              <a:buChar char="•"/>
            </a:pPr>
            <a:r>
              <a:rPr lang="en-GB" sz="2000" dirty="0" smtClean="0"/>
              <a:t>Women rarely sit in the </a:t>
            </a:r>
            <a:r>
              <a:rPr lang="en-GB" sz="2000" b="1" dirty="0" smtClean="0"/>
              <a:t>governance institutions </a:t>
            </a:r>
            <a:r>
              <a:rPr lang="en-GB" sz="2000" dirty="0" smtClean="0"/>
              <a:t>(traditional or formal) that make decisions on land.</a:t>
            </a: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266700" lvl="0" indent="-266700" eaLnBrk="0" hangingPunct="0">
              <a:spcBef>
                <a:spcPct val="0"/>
              </a:spcBef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Land held in trust for rural populations or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pubic land, upon which women depend is most susceptible to land grabs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. </a:t>
            </a: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66700" lvl="0" indent="-266700" eaLnBrk="0" hangingPunct="0">
              <a:spcBef>
                <a:spcPct val="0"/>
              </a:spcBef>
              <a:buFontTx/>
              <a:buChar char="•"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Patriarchal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p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ractices subjugate women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within families and communities. In all forms of land tenure systems, women’s rights to land is often limited to access, which is often subject to maintaining a  good relationship with male relatives.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66700" lvl="0" indent="-266700" eaLnBrk="0" hangingPunct="0">
              <a:spcBef>
                <a:spcPct val="0"/>
              </a:spcBef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Many 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national constitutions and laws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treat matters of land ownership, inheritance and transfer, property sharing in marriage and divorce under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personal law that perpetuate discrimination on the basis of culture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. </a:t>
            </a: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66700" lvl="0" indent="-266700" eaLnBrk="0" hangingPunct="0">
              <a:spcBef>
                <a:spcPct val="0"/>
              </a:spcBef>
              <a:buFontTx/>
              <a:buChar char="•"/>
            </a:pPr>
            <a:r>
              <a:rPr lang="en-GB" sz="2000" dirty="0" smtClean="0">
                <a:ea typeface="Calibri" pitchFamily="34" charset="0"/>
                <a:cs typeface="Arial" pitchFamily="34" charset="0"/>
              </a:rPr>
              <a:t>There are </a:t>
            </a:r>
            <a:r>
              <a:rPr lang="en-GB" sz="2000" b="1" dirty="0" smtClean="0">
                <a:ea typeface="Calibri" pitchFamily="34" charset="0"/>
                <a:cs typeface="Arial" pitchFamily="34" charset="0"/>
              </a:rPr>
              <a:t>r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eal and potential violent backlash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when women assert their rights to control land.</a:t>
            </a: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66700" lvl="0" indent="-266700" eaLnBrk="0" hangingPunct="0">
              <a:spcBef>
                <a:spcPct val="0"/>
              </a:spcBef>
              <a:buFontTx/>
              <a:buChar char="•"/>
            </a:pPr>
            <a:r>
              <a:rPr lang="en-GB" sz="2000" dirty="0" smtClean="0">
                <a:ea typeface="Calibri" pitchFamily="34" charset="0"/>
                <a:cs typeface="Arial" pitchFamily="34" charset="0"/>
              </a:rPr>
              <a:t>There is an increased dispossession of land from widows and orphans due to </a:t>
            </a:r>
            <a:r>
              <a:rPr lang="en-GB" sz="2000" dirty="0" smtClean="0">
                <a:ea typeface="Calibri" pitchFamily="34" charset="0"/>
                <a:cs typeface="Arial" pitchFamily="34" charset="0"/>
              </a:rPr>
              <a:t>HIV/AIDs00</a:t>
            </a: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Picture 5" descr="wo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563"/>
            <a:ext cx="17097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6389scr_48d8330dcd74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35563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48453scr_3c36519cd7ff7f1.jpg"/>
          <p:cNvPicPr>
            <a:picLocks noChangeAspect="1"/>
          </p:cNvPicPr>
          <p:nvPr/>
        </p:nvPicPr>
        <p:blipFill>
          <a:blip r:embed="rId5" cstate="print"/>
          <a:srcRect l="15573" r="17516"/>
          <a:stretch>
            <a:fillRect/>
          </a:stretch>
        </p:blipFill>
        <p:spPr>
          <a:xfrm>
            <a:off x="-15248" y="3417943"/>
            <a:ext cx="1724597" cy="1717200"/>
          </a:xfrm>
          <a:prstGeom prst="rect">
            <a:avLst/>
          </a:prstGeom>
        </p:spPr>
      </p:pic>
      <p:pic>
        <p:nvPicPr>
          <p:cNvPr id="8" name="Picture 7" descr="37358scr.jpg"/>
          <p:cNvPicPr>
            <a:picLocks noChangeAspect="1"/>
          </p:cNvPicPr>
          <p:nvPr/>
        </p:nvPicPr>
        <p:blipFill>
          <a:blip r:embed="rId6" cstate="print"/>
          <a:srcRect t="20326" b="13057"/>
          <a:stretch>
            <a:fillRect/>
          </a:stretch>
        </p:blipFill>
        <p:spPr>
          <a:xfrm>
            <a:off x="-6032" y="-3437"/>
            <a:ext cx="1713395" cy="1710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51720" y="188640"/>
            <a:ext cx="6491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Women’s rights to land – key issues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368152"/>
            <a:ext cx="6840760" cy="58052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From a right to food perspective access to and control over land is critical for food and livelihood security;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Rights of rural women, and access and control of natural resources is a key issue but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Land is also a resource that women must/can own </a:t>
            </a:r>
            <a:r>
              <a:rPr lang="en-US" sz="2200" b="1" dirty="0" smtClean="0"/>
              <a:t>in their own right </a:t>
            </a:r>
            <a:r>
              <a:rPr lang="en-US" sz="2200" dirty="0" smtClean="0"/>
              <a:t>– property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Land as source of </a:t>
            </a:r>
            <a:r>
              <a:rPr lang="en-US" sz="2200" b="1" dirty="0" smtClean="0"/>
              <a:t>power &amp; dignity (and identity) </a:t>
            </a:r>
            <a:r>
              <a:rPr lang="en-US" sz="2200" dirty="0" smtClean="0"/>
              <a:t>as its about </a:t>
            </a:r>
            <a:r>
              <a:rPr lang="en-US" sz="2200" dirty="0" smtClean="0"/>
              <a:t>Rights</a:t>
            </a:r>
            <a:endParaRPr lang="en-US" sz="2200" dirty="0" smtClean="0"/>
          </a:p>
          <a:p>
            <a:pPr marL="628650" lvl="1" indent="-266700">
              <a:buFont typeface="Wingdings" pitchFamily="2" charset="2"/>
              <a:buChar char="ü"/>
            </a:pPr>
            <a:r>
              <a:rPr lang="en-GB" sz="1900" dirty="0" smtClean="0"/>
              <a:t>Rights are </a:t>
            </a:r>
            <a:r>
              <a:rPr lang="en-GB" sz="1900" b="1" dirty="0" smtClean="0"/>
              <a:t>inter-dependent</a:t>
            </a:r>
            <a:r>
              <a:rPr lang="en-GB" sz="1900" dirty="0" smtClean="0"/>
              <a:t> </a:t>
            </a:r>
            <a:r>
              <a:rPr lang="en-GB" sz="1900" dirty="0" smtClean="0">
                <a:latin typeface="Calibri"/>
              </a:rPr>
              <a:t>− </a:t>
            </a:r>
            <a:r>
              <a:rPr lang="en-GB" sz="1900" dirty="0" smtClean="0"/>
              <a:t>right to land enables women to exercise other rights and vice-versa</a:t>
            </a:r>
          </a:p>
          <a:p>
            <a:pPr marL="628650" lvl="1" indent="-266700">
              <a:buFont typeface="Wingdings" pitchFamily="2" charset="2"/>
              <a:buChar char="ü"/>
            </a:pPr>
            <a:r>
              <a:rPr lang="en-GB" sz="1900" dirty="0" smtClean="0"/>
              <a:t>Meeting women’s </a:t>
            </a:r>
            <a:r>
              <a:rPr lang="en-GB" sz="1900" b="1" dirty="0" smtClean="0"/>
              <a:t>strategic gender needs </a:t>
            </a:r>
            <a:r>
              <a:rPr lang="en-GB" sz="1900" dirty="0" smtClean="0"/>
              <a:t>and </a:t>
            </a:r>
            <a:r>
              <a:rPr lang="en-GB" sz="1900" b="1" dirty="0" smtClean="0"/>
              <a:t>balancing unequal gender relations </a:t>
            </a:r>
            <a:r>
              <a:rPr lang="en-GB" sz="1900" dirty="0" smtClean="0"/>
              <a:t>is crucial</a:t>
            </a:r>
          </a:p>
          <a:p>
            <a:pPr marL="628650" lvl="1" indent="-266700">
              <a:buFont typeface="Wingdings" pitchFamily="2" charset="2"/>
              <a:buChar char="ü"/>
            </a:pPr>
            <a:r>
              <a:rPr lang="en-GB" sz="1900" dirty="0" smtClean="0"/>
              <a:t>Women’s rights to land enables them to assert other </a:t>
            </a:r>
            <a:r>
              <a:rPr lang="en-GB" sz="1900" b="1" dirty="0" smtClean="0"/>
              <a:t>non material rights</a:t>
            </a:r>
            <a:r>
              <a:rPr lang="en-GB" sz="1900" dirty="0" smtClean="0"/>
              <a:t> (e.g. political participation)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5" name="Picture 5" descr="wo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563"/>
            <a:ext cx="17097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6389scr_48d8330dcd74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35563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48453scr_3c36519cd7ff7f1.jpg"/>
          <p:cNvPicPr>
            <a:picLocks noChangeAspect="1"/>
          </p:cNvPicPr>
          <p:nvPr/>
        </p:nvPicPr>
        <p:blipFill>
          <a:blip r:embed="rId5" cstate="print"/>
          <a:srcRect l="15573" r="17516"/>
          <a:stretch>
            <a:fillRect/>
          </a:stretch>
        </p:blipFill>
        <p:spPr>
          <a:xfrm>
            <a:off x="-15248" y="3417943"/>
            <a:ext cx="1724597" cy="1717200"/>
          </a:xfrm>
          <a:prstGeom prst="rect">
            <a:avLst/>
          </a:prstGeom>
        </p:spPr>
      </p:pic>
      <p:pic>
        <p:nvPicPr>
          <p:cNvPr id="8" name="Picture 7" descr="37358scr.jpg"/>
          <p:cNvPicPr>
            <a:picLocks noChangeAspect="1"/>
          </p:cNvPicPr>
          <p:nvPr/>
        </p:nvPicPr>
        <p:blipFill>
          <a:blip r:embed="rId6" cstate="print"/>
          <a:srcRect t="20326" b="13057"/>
          <a:stretch>
            <a:fillRect/>
          </a:stretch>
        </p:blipFill>
        <p:spPr>
          <a:xfrm>
            <a:off x="-6032" y="-3437"/>
            <a:ext cx="1713395" cy="1710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51720" y="44624"/>
            <a:ext cx="6491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Framing the issue is key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656</Words>
  <Application>Microsoft Office PowerPoint</Application>
  <PresentationFormat>On-screen Show (4:3)</PresentationFormat>
  <Paragraphs>59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Right to Land and Livelihoods</vt:lpstr>
      <vt:lpstr>ActionAid’s work on food, land and livelihoods</vt:lpstr>
      <vt:lpstr>Different ways of supporting work on land rights</vt:lpstr>
      <vt:lpstr>Different ways of supporting work on land rights</vt:lpstr>
      <vt:lpstr>Key issues for ActionAid</vt:lpstr>
      <vt:lpstr>Slide 6</vt:lpstr>
      <vt:lpstr>Slide 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Nancyc</dc:creator>
  <cp:lastModifiedBy>Youjin.Chung</cp:lastModifiedBy>
  <cp:revision>113</cp:revision>
  <dcterms:created xsi:type="dcterms:W3CDTF">2007-06-29T08:13:38Z</dcterms:created>
  <dcterms:modified xsi:type="dcterms:W3CDTF">2011-09-15T09:09:19Z</dcterms:modified>
</cp:coreProperties>
</file>