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57" r:id="rId6"/>
    <p:sldId id="259" r:id="rId7"/>
    <p:sldId id="260" r:id="rId8"/>
    <p:sldId id="261" r:id="rId9"/>
    <p:sldId id="263" r:id="rId10"/>
    <p:sldId id="264" r:id="rId11"/>
    <p:sldId id="262" r:id="rId12"/>
    <p:sldId id="265" r:id="rId13"/>
    <p:sldId id="266" r:id="rId14"/>
    <p:sldId id="267" r:id="rId15"/>
    <p:sldId id="271" r:id="rId16"/>
    <p:sldId id="268" r:id="rId17"/>
    <p:sldId id="269" r:id="rId18"/>
    <p:sldId id="272" r:id="rId19"/>
    <p:sldId id="273" r:id="rId20"/>
    <p:sldId id="275"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Cathy" initials="CG" lastIdx="5"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86" y="-1008"/>
      </p:cViewPr>
      <p:guideLst>
        <p:guide orient="horz" pos="2160"/>
        <p:guide pos="2880"/>
      </p:guideLst>
    </p:cSldViewPr>
  </p:slideViewPr>
  <p:notesTextViewPr>
    <p:cViewPr>
      <p:scale>
        <a:sx n="100" d="100"/>
        <a:sy n="100" d="100"/>
      </p:scale>
      <p:origin x="0" y="0"/>
    </p:cViewPr>
  </p:notesTextViewPr>
  <p:notesViewPr>
    <p:cSldViewPr>
      <p:cViewPr varScale="1">
        <p:scale>
          <a:sx n="90" d="100"/>
          <a:sy n="90" d="100"/>
        </p:scale>
        <p:origin x="-182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0D417B-4A4D-43A5-B498-7CDECE0D4ECD}" type="doc">
      <dgm:prSet loTypeId="urn:microsoft.com/office/officeart/2005/8/layout/pyramid2" loCatId="list" qsTypeId="urn:microsoft.com/office/officeart/2005/8/quickstyle/simple5" qsCatId="simple" csTypeId="urn:microsoft.com/office/officeart/2005/8/colors/accent6_3" csCatId="accent6" phldr="1"/>
      <dgm:spPr/>
      <dgm:t>
        <a:bodyPr/>
        <a:lstStyle/>
        <a:p>
          <a:endParaRPr lang="en-ZA"/>
        </a:p>
      </dgm:t>
    </dgm:pt>
    <dgm:pt modelId="{67C59268-F0E7-4F45-B97C-7B67C58CC210}">
      <dgm:prSet phldrT="[Text]" custT="1"/>
      <dgm:spPr>
        <a:solidFill>
          <a:srgbClr val="0070C0"/>
        </a:solidFill>
        <a:effectLst>
          <a:outerShdw blurRad="50800" dist="38100" dir="2700000" algn="tl" rotWithShape="0">
            <a:schemeClr val="accent3">
              <a:lumMod val="65000"/>
              <a:alpha val="40000"/>
            </a:schemeClr>
          </a:outerShdw>
        </a:effectLst>
        <a:scene3d>
          <a:camera prst="orthographicFront"/>
          <a:lightRig rig="threePt" dir="t"/>
        </a:scene3d>
        <a:sp3d>
          <a:bevelT/>
        </a:sp3d>
      </dgm:spPr>
      <dgm:t>
        <a:bodyPr/>
        <a:lstStyle/>
        <a:p>
          <a:pPr algn="ctr">
            <a:defRPr/>
          </a:pPr>
          <a:endParaRPr lang="en-GB" sz="1800" b="1" u="none" dirty="0" smtClean="0">
            <a:solidFill>
              <a:schemeClr val="bg1"/>
            </a:solidFill>
            <a:effectLst>
              <a:outerShdw blurRad="38100" dist="38100" dir="2700000" algn="tl">
                <a:srgbClr val="000000"/>
              </a:outerShdw>
            </a:effectLst>
            <a:latin typeface="Arial" pitchFamily="34" charset="0"/>
            <a:cs typeface="Arial" pitchFamily="34"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GB" sz="1600" dirty="0" smtClean="0">
              <a:solidFill>
                <a:schemeClr val="bg1"/>
              </a:solidFill>
              <a:sym typeface="Wingdings" pitchFamily="2" charset="2"/>
            </a:rPr>
            <a:t>Food and Nutritional Security</a:t>
          </a:r>
        </a:p>
        <a:p>
          <a:pPr marL="0" indent="0" algn="ctr" defTabSz="914400">
            <a:lnSpc>
              <a:spcPct val="100000"/>
            </a:lnSpc>
            <a:spcBef>
              <a:spcPts val="0"/>
            </a:spcBef>
            <a:spcAft>
              <a:spcPts val="0"/>
            </a:spcAft>
            <a:buNone/>
          </a:pPr>
          <a:r>
            <a:rPr lang="en-GB" sz="1600" dirty="0" smtClean="0">
              <a:solidFill>
                <a:schemeClr val="bg1"/>
              </a:solidFill>
              <a:sym typeface="Wingdings" pitchFamily="2" charset="2"/>
            </a:rPr>
            <a:t>Increased Income and Poverty alleviation</a:t>
          </a:r>
        </a:p>
        <a:p>
          <a:pPr marL="0" indent="0" algn="ctr" defTabSz="914400">
            <a:lnSpc>
              <a:spcPct val="100000"/>
            </a:lnSpc>
            <a:spcBef>
              <a:spcPts val="0"/>
            </a:spcBef>
            <a:spcAft>
              <a:spcPts val="0"/>
            </a:spcAft>
            <a:buNone/>
          </a:pPr>
          <a:r>
            <a:rPr lang="en-GB" sz="1600" dirty="0" smtClean="0">
              <a:solidFill>
                <a:schemeClr val="bg1"/>
              </a:solidFill>
              <a:sym typeface="Wingdings" pitchFamily="2" charset="2"/>
            </a:rPr>
            <a:t>Sustainable socio-economic growth</a:t>
          </a:r>
          <a:endParaRPr lang="en-GB" sz="1600" dirty="0" smtClean="0">
            <a:solidFill>
              <a:schemeClr val="bg1"/>
            </a:solidFill>
            <a:latin typeface="Arial" pitchFamily="34" charset="0"/>
            <a:cs typeface="Arial" pitchFamily="34" charset="0"/>
            <a:sym typeface="Wingdings" pitchFamily="2" charset="2"/>
          </a:endParaRPr>
        </a:p>
        <a:p>
          <a:endParaRPr lang="en-ZA" dirty="0">
            <a:solidFill>
              <a:schemeClr val="bg1"/>
            </a:solidFill>
          </a:endParaRPr>
        </a:p>
      </dgm:t>
    </dgm:pt>
    <dgm:pt modelId="{3B408DC2-025E-4AD5-8A19-EB76D0AAC875}" type="parTrans" cxnId="{8A07F49B-CAAD-4304-BBD9-0707AD33E9AE}">
      <dgm:prSet/>
      <dgm:spPr/>
      <dgm:t>
        <a:bodyPr/>
        <a:lstStyle/>
        <a:p>
          <a:endParaRPr lang="en-ZA"/>
        </a:p>
      </dgm:t>
    </dgm:pt>
    <dgm:pt modelId="{09FEB514-3A85-411E-BBF3-2DDAD900228A}" type="sibTrans" cxnId="{8A07F49B-CAAD-4304-BBD9-0707AD33E9AE}">
      <dgm:prSet/>
      <dgm:spPr/>
      <dgm:t>
        <a:bodyPr/>
        <a:lstStyle/>
        <a:p>
          <a:endParaRPr lang="en-ZA"/>
        </a:p>
      </dgm:t>
    </dgm:pt>
    <dgm:pt modelId="{04AAD1CF-6E7A-4B23-903B-FD7AC529277A}">
      <dgm:prSet/>
      <dgm:spPr>
        <a:noFill/>
      </dgm:spPr>
      <dgm:t>
        <a:bodyPr anchor="b"/>
        <a:lstStyle/>
        <a:p>
          <a:pPr rtl="0"/>
          <a:r>
            <a:rPr lang="en-US" b="0" dirty="0" smtClean="0">
              <a:solidFill>
                <a:schemeClr val="bg1"/>
              </a:solidFill>
              <a:latin typeface="Verdana" pitchFamily="34" charset="0"/>
            </a:rPr>
            <a:t>A common framework, tool and process  for sustainable African Agriculture Development supporting a growth agenda: MDG1</a:t>
          </a:r>
          <a:endParaRPr lang="en-ZA" b="1" dirty="0">
            <a:solidFill>
              <a:schemeClr val="bg1"/>
            </a:solidFill>
            <a:latin typeface="Arial" pitchFamily="34" charset="0"/>
            <a:cs typeface="Arial" pitchFamily="34" charset="0"/>
          </a:endParaRPr>
        </a:p>
      </dgm:t>
    </dgm:pt>
    <dgm:pt modelId="{F1738EE2-A5A5-46BC-92CD-586C97169F1D}" type="parTrans" cxnId="{8ED37966-5B4C-4177-B917-F623CAF6ADFA}">
      <dgm:prSet/>
      <dgm:spPr/>
      <dgm:t>
        <a:bodyPr/>
        <a:lstStyle/>
        <a:p>
          <a:endParaRPr lang="en-ZA"/>
        </a:p>
      </dgm:t>
    </dgm:pt>
    <dgm:pt modelId="{90B134D7-57B5-46DA-9A18-D87D19679A76}" type="sibTrans" cxnId="{8ED37966-5B4C-4177-B917-F623CAF6ADFA}">
      <dgm:prSet/>
      <dgm:spPr/>
      <dgm:t>
        <a:bodyPr/>
        <a:lstStyle/>
        <a:p>
          <a:endParaRPr lang="en-ZA"/>
        </a:p>
      </dgm:t>
    </dgm:pt>
    <dgm:pt modelId="{216A34C4-1A10-45EA-8938-93A1CE9A60AA}" type="pres">
      <dgm:prSet presAssocID="{A70D417B-4A4D-43A5-B498-7CDECE0D4ECD}" presName="compositeShape" presStyleCnt="0">
        <dgm:presLayoutVars>
          <dgm:dir/>
          <dgm:resizeHandles/>
        </dgm:presLayoutVars>
      </dgm:prSet>
      <dgm:spPr/>
      <dgm:t>
        <a:bodyPr/>
        <a:lstStyle/>
        <a:p>
          <a:endParaRPr lang="en-ZA"/>
        </a:p>
      </dgm:t>
    </dgm:pt>
    <dgm:pt modelId="{030D2C5B-D7A7-45DE-B126-21BEA4E8CA8A}" type="pres">
      <dgm:prSet presAssocID="{A70D417B-4A4D-43A5-B498-7CDECE0D4ECD}" presName="pyramid" presStyleLbl="node1" presStyleIdx="0" presStyleCnt="1" custScaleX="147521" custLinFactNeighborX="32923" custLinFactNeighborY="-392"/>
      <dgm:spPr/>
    </dgm:pt>
    <dgm:pt modelId="{03D37691-508E-498C-A443-856A55F04BC5}" type="pres">
      <dgm:prSet presAssocID="{A70D417B-4A4D-43A5-B498-7CDECE0D4ECD}" presName="theList" presStyleCnt="0"/>
      <dgm:spPr/>
    </dgm:pt>
    <dgm:pt modelId="{90BF4AB2-B63F-44D0-A39E-85E4622E3F3F}" type="pres">
      <dgm:prSet presAssocID="{67C59268-F0E7-4F45-B97C-7B67C58CC210}" presName="aNode" presStyleLbl="fgAcc1" presStyleIdx="0" presStyleCnt="2" custScaleX="164567" custScaleY="40750" custLinFactY="-15197" custLinFactNeighborX="-6477" custLinFactNeighborY="-100000">
        <dgm:presLayoutVars>
          <dgm:bulletEnabled val="1"/>
        </dgm:presLayoutVars>
      </dgm:prSet>
      <dgm:spPr/>
      <dgm:t>
        <a:bodyPr/>
        <a:lstStyle/>
        <a:p>
          <a:endParaRPr lang="en-ZA"/>
        </a:p>
      </dgm:t>
    </dgm:pt>
    <dgm:pt modelId="{51378616-4FEF-4C01-AC69-48A3BC480C45}" type="pres">
      <dgm:prSet presAssocID="{67C59268-F0E7-4F45-B97C-7B67C58CC210}" presName="aSpace" presStyleCnt="0"/>
      <dgm:spPr/>
    </dgm:pt>
    <dgm:pt modelId="{B2679F2D-6B78-480A-AAC8-157F00FE4953}" type="pres">
      <dgm:prSet presAssocID="{04AAD1CF-6E7A-4B23-903B-FD7AC529277A}" presName="aNode" presStyleLbl="fgAcc1" presStyleIdx="1" presStyleCnt="2" custAng="0" custScaleX="118288" custScaleY="78893" custLinFactNeighborX="-13621" custLinFactNeighborY="51232">
        <dgm:presLayoutVars>
          <dgm:bulletEnabled val="1"/>
        </dgm:presLayoutVars>
      </dgm:prSet>
      <dgm:spPr/>
      <dgm:t>
        <a:bodyPr/>
        <a:lstStyle/>
        <a:p>
          <a:endParaRPr lang="en-ZA"/>
        </a:p>
      </dgm:t>
    </dgm:pt>
    <dgm:pt modelId="{83697480-E88A-42D4-8381-432EF7E465B0}" type="pres">
      <dgm:prSet presAssocID="{04AAD1CF-6E7A-4B23-903B-FD7AC529277A}" presName="aSpace" presStyleCnt="0"/>
      <dgm:spPr/>
    </dgm:pt>
  </dgm:ptLst>
  <dgm:cxnLst>
    <dgm:cxn modelId="{2FAC6521-B8E2-472C-B43C-E0CC459D5DA3}" type="presOf" srcId="{A70D417B-4A4D-43A5-B498-7CDECE0D4ECD}" destId="{216A34C4-1A10-45EA-8938-93A1CE9A60AA}" srcOrd="0" destOrd="0" presId="urn:microsoft.com/office/officeart/2005/8/layout/pyramid2"/>
    <dgm:cxn modelId="{8A07F49B-CAAD-4304-BBD9-0707AD33E9AE}" srcId="{A70D417B-4A4D-43A5-B498-7CDECE0D4ECD}" destId="{67C59268-F0E7-4F45-B97C-7B67C58CC210}" srcOrd="0" destOrd="0" parTransId="{3B408DC2-025E-4AD5-8A19-EB76D0AAC875}" sibTransId="{09FEB514-3A85-411E-BBF3-2DDAD900228A}"/>
    <dgm:cxn modelId="{AC772E72-43FB-461F-85A0-84B32BACDE5F}" type="presOf" srcId="{04AAD1CF-6E7A-4B23-903B-FD7AC529277A}" destId="{B2679F2D-6B78-480A-AAC8-157F00FE4953}" srcOrd="0" destOrd="0" presId="urn:microsoft.com/office/officeart/2005/8/layout/pyramid2"/>
    <dgm:cxn modelId="{FA913632-599D-4794-AD17-8F70F774C653}" type="presOf" srcId="{67C59268-F0E7-4F45-B97C-7B67C58CC210}" destId="{90BF4AB2-B63F-44D0-A39E-85E4622E3F3F}" srcOrd="0" destOrd="0" presId="urn:microsoft.com/office/officeart/2005/8/layout/pyramid2"/>
    <dgm:cxn modelId="{8ED37966-5B4C-4177-B917-F623CAF6ADFA}" srcId="{A70D417B-4A4D-43A5-B498-7CDECE0D4ECD}" destId="{04AAD1CF-6E7A-4B23-903B-FD7AC529277A}" srcOrd="1" destOrd="0" parTransId="{F1738EE2-A5A5-46BC-92CD-586C97169F1D}" sibTransId="{90B134D7-57B5-46DA-9A18-D87D19679A76}"/>
    <dgm:cxn modelId="{17246430-ACFD-49A3-B2C4-D88CACCB72D4}" type="presParOf" srcId="{216A34C4-1A10-45EA-8938-93A1CE9A60AA}" destId="{030D2C5B-D7A7-45DE-B126-21BEA4E8CA8A}" srcOrd="0" destOrd="0" presId="urn:microsoft.com/office/officeart/2005/8/layout/pyramid2"/>
    <dgm:cxn modelId="{6C2DE5D9-FF83-4A54-B1B2-9DC566BEF943}" type="presParOf" srcId="{216A34C4-1A10-45EA-8938-93A1CE9A60AA}" destId="{03D37691-508E-498C-A443-856A55F04BC5}" srcOrd="1" destOrd="0" presId="urn:microsoft.com/office/officeart/2005/8/layout/pyramid2"/>
    <dgm:cxn modelId="{B40106F2-4BFA-4175-8588-929D55D8CCA9}" type="presParOf" srcId="{03D37691-508E-498C-A443-856A55F04BC5}" destId="{90BF4AB2-B63F-44D0-A39E-85E4622E3F3F}" srcOrd="0" destOrd="0" presId="urn:microsoft.com/office/officeart/2005/8/layout/pyramid2"/>
    <dgm:cxn modelId="{94342051-6F44-4A44-9E76-E7E5AF49399C}" type="presParOf" srcId="{03D37691-508E-498C-A443-856A55F04BC5}" destId="{51378616-4FEF-4C01-AC69-48A3BC480C45}" srcOrd="1" destOrd="0" presId="urn:microsoft.com/office/officeart/2005/8/layout/pyramid2"/>
    <dgm:cxn modelId="{157AF067-C97C-41E1-8157-2A64534E4AF6}" type="presParOf" srcId="{03D37691-508E-498C-A443-856A55F04BC5}" destId="{B2679F2D-6B78-480A-AAC8-157F00FE4953}" srcOrd="2" destOrd="0" presId="urn:microsoft.com/office/officeart/2005/8/layout/pyramid2"/>
    <dgm:cxn modelId="{CBA1AE9B-47F2-45B2-9C07-5D77265F1E64}" type="presParOf" srcId="{03D37691-508E-498C-A443-856A55F04BC5}" destId="{83697480-E88A-42D4-8381-432EF7E465B0}" srcOrd="3" destOrd="0" presId="urn:microsoft.com/office/officeart/2005/8/layout/pyramid2"/>
  </dgm:cxnLst>
  <dgm:bg/>
  <dgm:whole>
    <a:ln>
      <a:noFill/>
    </a:ln>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D8E562-DA66-4039-B553-4E8B1BB2D295}" type="doc">
      <dgm:prSet loTypeId="urn:microsoft.com/office/officeart/2005/8/layout/hProcess9" loCatId="process" qsTypeId="urn:microsoft.com/office/officeart/2005/8/quickstyle/simple1#1" qsCatId="simple" csTypeId="urn:microsoft.com/office/officeart/2005/8/colors/accent2_4" csCatId="accent2" phldr="1"/>
      <dgm:spPr/>
      <dgm:t>
        <a:bodyPr/>
        <a:lstStyle/>
        <a:p>
          <a:endParaRPr lang="en-ZA"/>
        </a:p>
      </dgm:t>
    </dgm:pt>
    <dgm:pt modelId="{88E11B4A-E1E5-47F3-BB8B-D2637A09D8D5}">
      <dgm:prSet custT="1"/>
      <dgm:spPr/>
      <dgm:t>
        <a:bodyPr/>
        <a:lstStyle/>
        <a:p>
          <a:pPr rtl="0"/>
          <a:r>
            <a:rPr lang="en-ZA" sz="1400" b="1" dirty="0" smtClean="0">
              <a:latin typeface="Arial" pitchFamily="34" charset="0"/>
              <a:cs typeface="Arial" pitchFamily="34" charset="0"/>
            </a:rPr>
            <a:t>6%</a:t>
          </a:r>
          <a:endParaRPr lang="en-ZA" sz="1400" b="1" dirty="0">
            <a:latin typeface="Arial" pitchFamily="34" charset="0"/>
            <a:cs typeface="Arial" pitchFamily="34" charset="0"/>
          </a:endParaRPr>
        </a:p>
      </dgm:t>
    </dgm:pt>
    <dgm:pt modelId="{BA7411E8-B569-4981-A358-BD458F100D00}" type="parTrans" cxnId="{BFEE05EB-3078-44C0-BC8B-AB545A2E7FEE}">
      <dgm:prSet/>
      <dgm:spPr/>
      <dgm:t>
        <a:bodyPr/>
        <a:lstStyle/>
        <a:p>
          <a:endParaRPr lang="en-ZA"/>
        </a:p>
      </dgm:t>
    </dgm:pt>
    <dgm:pt modelId="{383C188F-A9B4-47E5-BBB2-07A6D68B90C4}" type="sibTrans" cxnId="{BFEE05EB-3078-44C0-BC8B-AB545A2E7FEE}">
      <dgm:prSet/>
      <dgm:spPr/>
      <dgm:t>
        <a:bodyPr/>
        <a:lstStyle/>
        <a:p>
          <a:endParaRPr lang="en-ZA"/>
        </a:p>
      </dgm:t>
    </dgm:pt>
    <dgm:pt modelId="{6EB50709-7C80-436C-A7F0-A892D64D35C0}">
      <dgm:prSet custT="1"/>
      <dgm:spPr/>
      <dgm:t>
        <a:bodyPr/>
        <a:lstStyle/>
        <a:p>
          <a:pPr rtl="0"/>
          <a:r>
            <a:rPr lang="en-ZA" sz="1400" b="1" dirty="0" smtClean="0">
              <a:latin typeface="Arial" pitchFamily="34" charset="0"/>
              <a:cs typeface="Arial" pitchFamily="34" charset="0"/>
            </a:rPr>
            <a:t>10%</a:t>
          </a:r>
          <a:endParaRPr lang="en-ZA" sz="1400" dirty="0">
            <a:latin typeface="Arial" pitchFamily="34" charset="0"/>
            <a:cs typeface="Arial" pitchFamily="34" charset="0"/>
          </a:endParaRPr>
        </a:p>
      </dgm:t>
    </dgm:pt>
    <dgm:pt modelId="{6321A455-BB44-45F3-AFF6-F4201140B950}" type="sibTrans" cxnId="{E35F711F-DCF5-4FA0-B136-64BAEF6107F4}">
      <dgm:prSet/>
      <dgm:spPr/>
      <dgm:t>
        <a:bodyPr/>
        <a:lstStyle/>
        <a:p>
          <a:endParaRPr lang="en-ZA"/>
        </a:p>
      </dgm:t>
    </dgm:pt>
    <dgm:pt modelId="{158EED9D-562D-4F04-9434-01B89B314C5D}" type="parTrans" cxnId="{E35F711F-DCF5-4FA0-B136-64BAEF6107F4}">
      <dgm:prSet/>
      <dgm:spPr/>
      <dgm:t>
        <a:bodyPr/>
        <a:lstStyle/>
        <a:p>
          <a:endParaRPr lang="en-ZA"/>
        </a:p>
      </dgm:t>
    </dgm:pt>
    <dgm:pt modelId="{67E7D34A-AEC1-4934-ABE8-BEE468B5D300}" type="pres">
      <dgm:prSet presAssocID="{2FD8E562-DA66-4039-B553-4E8B1BB2D295}" presName="CompostProcess" presStyleCnt="0">
        <dgm:presLayoutVars>
          <dgm:dir/>
          <dgm:resizeHandles val="exact"/>
        </dgm:presLayoutVars>
      </dgm:prSet>
      <dgm:spPr/>
      <dgm:t>
        <a:bodyPr/>
        <a:lstStyle/>
        <a:p>
          <a:endParaRPr lang="en-ZA"/>
        </a:p>
      </dgm:t>
    </dgm:pt>
    <dgm:pt modelId="{C9F1B862-53E7-4126-9458-DDDDD6EF6A60}" type="pres">
      <dgm:prSet presAssocID="{2FD8E562-DA66-4039-B553-4E8B1BB2D295}" presName="arrow" presStyleLbl="bgShp" presStyleIdx="0" presStyleCnt="1"/>
      <dgm:spPr/>
    </dgm:pt>
    <dgm:pt modelId="{8181B49F-4C9C-4C9F-8B01-C566F0550D2E}" type="pres">
      <dgm:prSet presAssocID="{2FD8E562-DA66-4039-B553-4E8B1BB2D295}" presName="linearProcess" presStyleCnt="0"/>
      <dgm:spPr/>
    </dgm:pt>
    <dgm:pt modelId="{40BF02E3-BFAE-4C6C-89A0-3CC55C535705}" type="pres">
      <dgm:prSet presAssocID="{6EB50709-7C80-436C-A7F0-A892D64D35C0}" presName="textNode" presStyleLbl="node1" presStyleIdx="0" presStyleCnt="2" custScaleX="91496" custScaleY="73530" custLinFactX="-4423" custLinFactNeighborX="-100000" custLinFactNeighborY="0">
        <dgm:presLayoutVars>
          <dgm:bulletEnabled val="1"/>
        </dgm:presLayoutVars>
      </dgm:prSet>
      <dgm:spPr/>
      <dgm:t>
        <a:bodyPr/>
        <a:lstStyle/>
        <a:p>
          <a:endParaRPr lang="en-ZA"/>
        </a:p>
      </dgm:t>
    </dgm:pt>
    <dgm:pt modelId="{3606B776-B2AD-4A63-AD8F-1CC98E46AA7D}" type="pres">
      <dgm:prSet presAssocID="{6321A455-BB44-45F3-AFF6-F4201140B950}" presName="sibTrans" presStyleCnt="0"/>
      <dgm:spPr/>
    </dgm:pt>
    <dgm:pt modelId="{BCB5B5AC-BF30-4736-9FD1-60FEE113A765}" type="pres">
      <dgm:prSet presAssocID="{88E11B4A-E1E5-47F3-BB8B-D2637A09D8D5}" presName="textNode" presStyleLbl="node1" presStyleIdx="1" presStyleCnt="2" custScaleX="101359" custScaleY="78878" custLinFactX="-9863" custLinFactNeighborX="-100000" custLinFactNeighborY="-2674">
        <dgm:presLayoutVars>
          <dgm:bulletEnabled val="1"/>
        </dgm:presLayoutVars>
      </dgm:prSet>
      <dgm:spPr/>
      <dgm:t>
        <a:bodyPr/>
        <a:lstStyle/>
        <a:p>
          <a:endParaRPr lang="en-ZA"/>
        </a:p>
      </dgm:t>
    </dgm:pt>
  </dgm:ptLst>
  <dgm:cxnLst>
    <dgm:cxn modelId="{A5A66563-782D-4798-B33D-70EA1316DB8F}" type="presOf" srcId="{2FD8E562-DA66-4039-B553-4E8B1BB2D295}" destId="{67E7D34A-AEC1-4934-ABE8-BEE468B5D300}" srcOrd="0" destOrd="0" presId="urn:microsoft.com/office/officeart/2005/8/layout/hProcess9"/>
    <dgm:cxn modelId="{BFEE05EB-3078-44C0-BC8B-AB545A2E7FEE}" srcId="{2FD8E562-DA66-4039-B553-4E8B1BB2D295}" destId="{88E11B4A-E1E5-47F3-BB8B-D2637A09D8D5}" srcOrd="1" destOrd="0" parTransId="{BA7411E8-B569-4981-A358-BD458F100D00}" sibTransId="{383C188F-A9B4-47E5-BBB2-07A6D68B90C4}"/>
    <dgm:cxn modelId="{E35F711F-DCF5-4FA0-B136-64BAEF6107F4}" srcId="{2FD8E562-DA66-4039-B553-4E8B1BB2D295}" destId="{6EB50709-7C80-436C-A7F0-A892D64D35C0}" srcOrd="0" destOrd="0" parTransId="{158EED9D-562D-4F04-9434-01B89B314C5D}" sibTransId="{6321A455-BB44-45F3-AFF6-F4201140B950}"/>
    <dgm:cxn modelId="{F6ED499B-C28B-4313-945A-1448ABA65B18}" type="presOf" srcId="{88E11B4A-E1E5-47F3-BB8B-D2637A09D8D5}" destId="{BCB5B5AC-BF30-4736-9FD1-60FEE113A765}" srcOrd="0" destOrd="0" presId="urn:microsoft.com/office/officeart/2005/8/layout/hProcess9"/>
    <dgm:cxn modelId="{214A1229-64AA-4510-8E4C-1BBCDFE32445}" type="presOf" srcId="{6EB50709-7C80-436C-A7F0-A892D64D35C0}" destId="{40BF02E3-BFAE-4C6C-89A0-3CC55C535705}" srcOrd="0" destOrd="0" presId="urn:microsoft.com/office/officeart/2005/8/layout/hProcess9"/>
    <dgm:cxn modelId="{2EDF35A2-3D11-4803-BF5E-4B16F271EF9E}" type="presParOf" srcId="{67E7D34A-AEC1-4934-ABE8-BEE468B5D300}" destId="{C9F1B862-53E7-4126-9458-DDDDD6EF6A60}" srcOrd="0" destOrd="0" presId="urn:microsoft.com/office/officeart/2005/8/layout/hProcess9"/>
    <dgm:cxn modelId="{F6460DFD-B0D1-46F3-8ED7-2125BBD327D7}" type="presParOf" srcId="{67E7D34A-AEC1-4934-ABE8-BEE468B5D300}" destId="{8181B49F-4C9C-4C9F-8B01-C566F0550D2E}" srcOrd="1" destOrd="0" presId="urn:microsoft.com/office/officeart/2005/8/layout/hProcess9"/>
    <dgm:cxn modelId="{3E9C954D-317B-4539-B5D5-A102C8BF7AD4}" type="presParOf" srcId="{8181B49F-4C9C-4C9F-8B01-C566F0550D2E}" destId="{40BF02E3-BFAE-4C6C-89A0-3CC55C535705}" srcOrd="0" destOrd="0" presId="urn:microsoft.com/office/officeart/2005/8/layout/hProcess9"/>
    <dgm:cxn modelId="{CCF10430-CD2C-40C0-9110-92F0F332C759}" type="presParOf" srcId="{8181B49F-4C9C-4C9F-8B01-C566F0550D2E}" destId="{3606B776-B2AD-4A63-AD8F-1CC98E46AA7D}" srcOrd="1" destOrd="0" presId="urn:microsoft.com/office/officeart/2005/8/layout/hProcess9"/>
    <dgm:cxn modelId="{C79F77F0-BA67-4B51-99BA-4E47991D9A3A}" type="presParOf" srcId="{8181B49F-4C9C-4C9F-8B01-C566F0550D2E}" destId="{BCB5B5AC-BF30-4736-9FD1-60FEE113A765}" srcOrd="2" destOrd="0" presId="urn:microsoft.com/office/officeart/2005/8/layout/hProcess9"/>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30D2C5B-D7A7-45DE-B126-21BEA4E8CA8A}">
      <dsp:nvSpPr>
        <dsp:cNvPr id="0" name=""/>
        <dsp:cNvSpPr/>
      </dsp:nvSpPr>
      <dsp:spPr>
        <a:xfrm>
          <a:off x="1419016" y="0"/>
          <a:ext cx="5796221" cy="3929082"/>
        </a:xfrm>
        <a:prstGeom prst="triangle">
          <a:avLst/>
        </a:prstGeom>
        <a:gradFill rotWithShape="0">
          <a:gsLst>
            <a:gs pos="0">
              <a:schemeClr val="accent6">
                <a:shade val="80000"/>
                <a:hueOff val="0"/>
                <a:satOff val="0"/>
                <a:lumOff val="0"/>
                <a:alphaOff val="0"/>
                <a:shade val="51000"/>
                <a:satMod val="130000"/>
              </a:schemeClr>
            </a:gs>
            <a:gs pos="80000">
              <a:schemeClr val="accent6">
                <a:shade val="80000"/>
                <a:hueOff val="0"/>
                <a:satOff val="0"/>
                <a:lumOff val="0"/>
                <a:alphaOff val="0"/>
                <a:shade val="93000"/>
                <a:satMod val="130000"/>
              </a:schemeClr>
            </a:gs>
            <a:gs pos="100000">
              <a:schemeClr val="accent6">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0BF4AB2-B63F-44D0-A39E-85E4622E3F3F}">
      <dsp:nvSpPr>
        <dsp:cNvPr id="0" name=""/>
        <dsp:cNvSpPr/>
      </dsp:nvSpPr>
      <dsp:spPr>
        <a:xfrm>
          <a:off x="2377572" y="0"/>
          <a:ext cx="4202882" cy="884358"/>
        </a:xfrm>
        <a:prstGeom prst="roundRect">
          <a:avLst/>
        </a:prstGeom>
        <a:solidFill>
          <a:srgbClr val="0070C0"/>
        </a:solidFill>
        <a:ln w="9525" cap="flat" cmpd="sng" algn="ctr">
          <a:solidFill>
            <a:schemeClr val="accent6">
              <a:shade val="80000"/>
              <a:hueOff val="0"/>
              <a:satOff val="0"/>
              <a:lumOff val="0"/>
              <a:alphaOff val="0"/>
            </a:schemeClr>
          </a:solidFill>
          <a:prstDash val="solid"/>
        </a:ln>
        <a:effectLst>
          <a:outerShdw blurRad="50800" dist="38100" dir="2700000" algn="tl" rotWithShape="0">
            <a:schemeClr val="accent3">
              <a:lumMod val="65000"/>
              <a:alpha val="40000"/>
            </a:schemeClr>
          </a:outerShdw>
        </a:effectLst>
        <a:scene3d>
          <a:camera prst="orthographicFront"/>
          <a:lightRig rig="threePt" dir="t"/>
        </a:scene3d>
        <a:sp3d>
          <a:bevelT/>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a:spcBef>
              <a:spcPct val="0"/>
            </a:spcBef>
            <a:defRPr/>
          </a:pPr>
          <a:endParaRPr lang="en-GB" sz="1800" b="1" u="none" kern="1200" dirty="0" smtClean="0">
            <a:solidFill>
              <a:schemeClr val="bg1"/>
            </a:solidFill>
            <a:effectLst>
              <a:outerShdw blurRad="38100" dist="38100" dir="2700000" algn="tl">
                <a:srgbClr val="000000"/>
              </a:outerShdw>
            </a:effectLst>
            <a:latin typeface="Arial" pitchFamily="34" charset="0"/>
            <a:cs typeface="Arial"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GB" sz="1600" kern="1200" dirty="0" smtClean="0">
              <a:solidFill>
                <a:schemeClr val="bg1"/>
              </a:solidFill>
              <a:sym typeface="Wingdings" pitchFamily="2" charset="2"/>
            </a:rPr>
            <a:t>Food and Nutritional Security</a:t>
          </a:r>
        </a:p>
        <a:p>
          <a:pPr marL="0" lvl="0" indent="0" algn="ctr" defTabSz="914400">
            <a:lnSpc>
              <a:spcPct val="100000"/>
            </a:lnSpc>
            <a:spcBef>
              <a:spcPct val="0"/>
            </a:spcBef>
            <a:spcAft>
              <a:spcPts val="0"/>
            </a:spcAft>
            <a:buNone/>
          </a:pPr>
          <a:r>
            <a:rPr lang="en-GB" sz="1600" kern="1200" dirty="0" smtClean="0">
              <a:solidFill>
                <a:schemeClr val="bg1"/>
              </a:solidFill>
              <a:sym typeface="Wingdings" pitchFamily="2" charset="2"/>
            </a:rPr>
            <a:t>Increased Income and Poverty alleviation</a:t>
          </a:r>
        </a:p>
        <a:p>
          <a:pPr marL="0" lvl="0" indent="0" algn="ctr" defTabSz="914400">
            <a:lnSpc>
              <a:spcPct val="100000"/>
            </a:lnSpc>
            <a:spcBef>
              <a:spcPct val="0"/>
            </a:spcBef>
            <a:spcAft>
              <a:spcPts val="0"/>
            </a:spcAft>
            <a:buNone/>
          </a:pPr>
          <a:r>
            <a:rPr lang="en-GB" sz="1600" kern="1200" dirty="0" smtClean="0">
              <a:solidFill>
                <a:schemeClr val="bg1"/>
              </a:solidFill>
              <a:sym typeface="Wingdings" pitchFamily="2" charset="2"/>
            </a:rPr>
            <a:t>Sustainable socio-economic growth</a:t>
          </a:r>
          <a:endParaRPr lang="en-GB" sz="1600" kern="1200" dirty="0" smtClean="0">
            <a:solidFill>
              <a:schemeClr val="bg1"/>
            </a:solidFill>
            <a:latin typeface="Arial" pitchFamily="34" charset="0"/>
            <a:cs typeface="Arial" pitchFamily="34" charset="0"/>
            <a:sym typeface="Wingdings" pitchFamily="2" charset="2"/>
          </a:endParaRPr>
        </a:p>
        <a:p>
          <a:pPr lvl="0">
            <a:spcBef>
              <a:spcPct val="0"/>
            </a:spcBef>
          </a:pPr>
          <a:endParaRPr lang="en-ZA" kern="1200" dirty="0">
            <a:solidFill>
              <a:schemeClr val="bg1"/>
            </a:solidFill>
          </a:endParaRPr>
        </a:p>
      </dsp:txBody>
      <dsp:txXfrm>
        <a:off x="2377572" y="0"/>
        <a:ext cx="4202882" cy="884358"/>
      </dsp:txXfrm>
    </dsp:sp>
    <dsp:sp modelId="{B2679F2D-6B78-480A-AAC8-157F00FE4953}">
      <dsp:nvSpPr>
        <dsp:cNvPr id="0" name=""/>
        <dsp:cNvSpPr/>
      </dsp:nvSpPr>
      <dsp:spPr>
        <a:xfrm>
          <a:off x="2786081" y="1689630"/>
          <a:ext cx="3020961" cy="1712138"/>
        </a:xfrm>
        <a:prstGeom prst="roundRect">
          <a:avLst/>
        </a:prstGeom>
        <a:noFill/>
        <a:ln w="9525" cap="flat" cmpd="sng" algn="ctr">
          <a:solidFill>
            <a:schemeClr val="accent6">
              <a:shade val="80000"/>
              <a:hueOff val="-381692"/>
              <a:satOff val="17009"/>
              <a:lumOff val="23779"/>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b" anchorCtr="0">
          <a:noAutofit/>
        </a:bodyPr>
        <a:lstStyle/>
        <a:p>
          <a:pPr lvl="0" algn="ctr" defTabSz="711200" rtl="0">
            <a:lnSpc>
              <a:spcPct val="90000"/>
            </a:lnSpc>
            <a:spcBef>
              <a:spcPct val="0"/>
            </a:spcBef>
            <a:spcAft>
              <a:spcPct val="35000"/>
            </a:spcAft>
          </a:pPr>
          <a:r>
            <a:rPr lang="en-US" sz="1600" b="0" kern="1200" dirty="0" smtClean="0">
              <a:solidFill>
                <a:schemeClr val="bg1"/>
              </a:solidFill>
              <a:latin typeface="Verdana" pitchFamily="34" charset="0"/>
            </a:rPr>
            <a:t>A common framework, tool and process  for sustainable African Agriculture Development supporting a growth agenda: MDG1</a:t>
          </a:r>
          <a:endParaRPr lang="en-ZA" sz="1600" b="1" kern="1200" dirty="0">
            <a:solidFill>
              <a:schemeClr val="bg1"/>
            </a:solidFill>
            <a:latin typeface="Arial" pitchFamily="34" charset="0"/>
            <a:cs typeface="Arial" pitchFamily="34" charset="0"/>
          </a:endParaRPr>
        </a:p>
      </dsp:txBody>
      <dsp:txXfrm>
        <a:off x="2786081" y="1689630"/>
        <a:ext cx="3020961" cy="171213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F1B862-53E7-4126-9458-DDDDD6EF6A60}">
      <dsp:nvSpPr>
        <dsp:cNvPr id="0" name=""/>
        <dsp:cNvSpPr/>
      </dsp:nvSpPr>
      <dsp:spPr>
        <a:xfrm>
          <a:off x="238243" y="0"/>
          <a:ext cx="2700094" cy="1100142"/>
        </a:xfrm>
        <a:prstGeom prst="rightArrow">
          <a:avLst/>
        </a:prstGeom>
        <a:solidFill>
          <a:schemeClr val="accent2">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BF02E3-BFAE-4C6C-89A0-3CC55C535705}">
      <dsp:nvSpPr>
        <dsp:cNvPr id="0" name=""/>
        <dsp:cNvSpPr/>
      </dsp:nvSpPr>
      <dsp:spPr>
        <a:xfrm>
          <a:off x="388967" y="388284"/>
          <a:ext cx="871933" cy="323573"/>
        </a:xfrm>
        <a:prstGeom prst="roundRect">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ZA" sz="1400" b="1" kern="1200" dirty="0" smtClean="0">
              <a:latin typeface="Arial" pitchFamily="34" charset="0"/>
              <a:cs typeface="Arial" pitchFamily="34" charset="0"/>
            </a:rPr>
            <a:t>10%</a:t>
          </a:r>
          <a:endParaRPr lang="en-ZA" sz="1400" kern="1200" dirty="0">
            <a:latin typeface="Arial" pitchFamily="34" charset="0"/>
            <a:cs typeface="Arial" pitchFamily="34" charset="0"/>
          </a:endParaRPr>
        </a:p>
      </dsp:txBody>
      <dsp:txXfrm>
        <a:off x="388967" y="388284"/>
        <a:ext cx="871933" cy="323573"/>
      </dsp:txXfrm>
    </dsp:sp>
    <dsp:sp modelId="{BCB5B5AC-BF30-4736-9FD1-60FEE113A765}">
      <dsp:nvSpPr>
        <dsp:cNvPr id="0" name=""/>
        <dsp:cNvSpPr/>
      </dsp:nvSpPr>
      <dsp:spPr>
        <a:xfrm>
          <a:off x="1367888" y="364749"/>
          <a:ext cx="965925" cy="347108"/>
        </a:xfrm>
        <a:prstGeom prst="roundRect">
          <a:avLst/>
        </a:prstGeom>
        <a:solidFill>
          <a:schemeClr val="accent2">
            <a:shade val="50000"/>
            <a:hueOff val="-41484"/>
            <a:satOff val="-8409"/>
            <a:lumOff val="462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ZA" sz="1400" b="1" kern="1200" dirty="0" smtClean="0">
              <a:latin typeface="Arial" pitchFamily="34" charset="0"/>
              <a:cs typeface="Arial" pitchFamily="34" charset="0"/>
            </a:rPr>
            <a:t>6%</a:t>
          </a:r>
          <a:endParaRPr lang="en-ZA" sz="1400" b="1" kern="1200" dirty="0">
            <a:latin typeface="Arial" pitchFamily="34" charset="0"/>
            <a:cs typeface="Arial" pitchFamily="34" charset="0"/>
          </a:endParaRPr>
        </a:p>
      </dsp:txBody>
      <dsp:txXfrm>
        <a:off x="1367888" y="364749"/>
        <a:ext cx="965925" cy="34710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28C149-6F01-4214-9D24-DA66190B9CD0}" type="datetimeFigureOut">
              <a:rPr lang="en-US" smtClean="0"/>
              <a:pPr/>
              <a:t>6/15/2011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BD4C63-2955-4DA2-B382-2EC56D710DA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marL="457200" indent="-457200">
              <a:buFont typeface="Calibri" pitchFamily="34" charset="0"/>
              <a:buNone/>
            </a:pPr>
            <a:endParaRPr lang="en-ZA"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470A26-FB74-4F22-A9F3-65CC472B1CB0}" type="slidenum">
              <a:rPr lang="en-US" smtClean="0"/>
              <a:pPr/>
              <a:t>4</a:t>
            </a:fld>
            <a:endParaRPr lang="en-US" smtClean="0"/>
          </a:p>
        </p:txBody>
      </p:sp>
      <p:sp>
        <p:nvSpPr>
          <p:cNvPr id="22533"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t>Page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B730FE-E995-46D3-AFB8-5FD78EEB90E6}" type="slidenum">
              <a:rPr lang="en-US" smtClean="0"/>
              <a:pPr/>
              <a:t>‹#›</a:t>
            </a:fld>
            <a:endParaRPr lang="en-US" dirty="0"/>
          </a:p>
        </p:txBody>
      </p:sp>
      <p:pic>
        <p:nvPicPr>
          <p:cNvPr id="7" name="Picture 6" descr="AA_Logotype100_RGB.jpg"/>
          <p:cNvPicPr>
            <a:picLocks noChangeAspect="1"/>
          </p:cNvPicPr>
          <p:nvPr userDrawn="1"/>
        </p:nvPicPr>
        <p:blipFill>
          <a:blip r:embed="rId2" cstate="print"/>
          <a:stretch>
            <a:fillRect/>
          </a:stretch>
        </p:blipFill>
        <p:spPr>
          <a:xfrm>
            <a:off x="6477000" y="228600"/>
            <a:ext cx="2436876" cy="51026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B730FE-E995-46D3-AFB8-5FD78EEB90E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B730FE-E995-46D3-AFB8-5FD78EEB90E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B730FE-E995-46D3-AFB8-5FD78EEB90E6}" type="slidenum">
              <a:rPr lang="en-US" smtClean="0"/>
              <a:pPr/>
              <a:t>‹#›</a:t>
            </a:fld>
            <a:endParaRPr lang="en-US" dirty="0"/>
          </a:p>
        </p:txBody>
      </p:sp>
      <p:pic>
        <p:nvPicPr>
          <p:cNvPr id="7" name="Picture 6" descr="AA_Logotype100_RGB.jpg"/>
          <p:cNvPicPr>
            <a:picLocks noChangeAspect="1"/>
          </p:cNvPicPr>
          <p:nvPr userDrawn="1"/>
        </p:nvPicPr>
        <p:blipFill>
          <a:blip r:embed="rId2" cstate="print"/>
          <a:stretch>
            <a:fillRect/>
          </a:stretch>
        </p:blipFill>
        <p:spPr>
          <a:xfrm>
            <a:off x="6400800" y="228600"/>
            <a:ext cx="2436876" cy="51026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B730FE-E995-46D3-AFB8-5FD78EEB90E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B730FE-E995-46D3-AFB8-5FD78EEB90E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BB730FE-E995-46D3-AFB8-5FD78EEB90E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730FE-E995-46D3-AFB8-5FD78EEB90E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BB730FE-E995-46D3-AFB8-5FD78EEB90E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B730FE-E995-46D3-AFB8-5FD78EEB90E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A5832-715F-46C1-9303-BDD9C4F453D8}" type="datetimeFigureOut">
              <a:rPr lang="en-US" smtClean="0"/>
              <a:pPr/>
              <a:t>6/15/2011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B730FE-E995-46D3-AFB8-5FD78EEB90E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A5832-715F-46C1-9303-BDD9C4F453D8}" type="datetimeFigureOut">
              <a:rPr lang="en-US" smtClean="0"/>
              <a:pPr/>
              <a:t>6/15/2011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730FE-E995-46D3-AFB8-5FD78EEB90E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PT" b="1" dirty="0" smtClean="0">
                <a:solidFill>
                  <a:srgbClr val="FF0000"/>
                </a:solidFill>
              </a:rPr>
              <a:t>MAKING CAADP WORK FOR WOMEN FARMERS</a:t>
            </a:r>
            <a:endParaRPr lang="en-US" b="1" dirty="0">
              <a:solidFill>
                <a:srgbClr val="FF0000"/>
              </a:solidFill>
            </a:endParaRPr>
          </a:p>
        </p:txBody>
      </p:sp>
      <p:sp>
        <p:nvSpPr>
          <p:cNvPr id="19458" name="Rectangle 2"/>
          <p:cNvSpPr>
            <a:spLocks noChangeArrowheads="1"/>
          </p:cNvSpPr>
          <p:nvPr/>
        </p:nvSpPr>
        <p:spPr bwMode="auto">
          <a:xfrm>
            <a:off x="4257675" y="4333875"/>
            <a:ext cx="2162175" cy="40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Calibri" pitchFamily="34" charset="0"/>
                <a:ea typeface="Calibri" pitchFamily="34" charset="0"/>
                <a:cs typeface="Times New Roman" pitchFamily="18" charset="0"/>
              </a:rPr>
              <a:t>April 2011</a:t>
            </a:r>
            <a:endParaRPr kumimoji="0" lang="en-US" sz="1800" b="0" i="0" u="none" strike="noStrike" cap="none" normalizeH="0" baseline="0" smtClean="0">
              <a:ln>
                <a:noFill/>
              </a:ln>
              <a:solidFill>
                <a:schemeClr val="tx1"/>
              </a:solidFill>
              <a:effectLst/>
              <a:latin typeface="Arial" pitchFamily="34" charset="0"/>
            </a:endParaRPr>
          </a:p>
        </p:txBody>
      </p:sp>
      <p:sp>
        <p:nvSpPr>
          <p:cNvPr id="1945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0" rIns="0" bIns="45720" numCol="1" anchor="ctr" anchorCtr="0" compatLnSpc="1">
            <a:prstTxWarp prst="textNoShape">
              <a:avLst/>
            </a:prstTxWarp>
            <a:spAutoFit/>
          </a:bodyPr>
          <a:lstStyle/>
          <a:p>
            <a:endParaRPr lang="en-US"/>
          </a:p>
        </p:txBody>
      </p:sp>
      <p:sp>
        <p:nvSpPr>
          <p:cNvPr id="19460"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Georgia" pitchFamily="18" charset="0"/>
                <a:ea typeface="Calibri" pitchFamily="34" charset="0"/>
                <a:cs typeface="Arial" pitchFamily="34" charset="0"/>
              </a:rPr>
              <a:t/>
            </a:r>
            <a:br>
              <a:rPr kumimoji="0" lang="en-US" sz="1200" b="0" i="0" u="none" strike="noStrike" cap="none" normalizeH="0" baseline="0" smtClean="0">
                <a:ln>
                  <a:noFill/>
                </a:ln>
                <a:solidFill>
                  <a:schemeClr val="tx1"/>
                </a:solidFill>
                <a:effectLst/>
                <a:latin typeface="Georgia" pitchFamily="18" charset="0"/>
                <a:ea typeface="Calibri" pitchFamily="34" charset="0"/>
                <a:cs typeface="Arial" pitchFamily="34" charset="0"/>
              </a:rPr>
            </a:b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9462" name="Rectangle 6"/>
          <p:cNvSpPr>
            <a:spLocks noChangeArrowheads="1"/>
          </p:cNvSpPr>
          <p:nvPr/>
        </p:nvSpPr>
        <p:spPr bwMode="auto">
          <a:xfrm>
            <a:off x="4257675" y="4333875"/>
            <a:ext cx="2162175" cy="40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FF"/>
                </a:solidFill>
                <a:effectLst/>
                <a:latin typeface="Calibri" pitchFamily="34" charset="0"/>
                <a:ea typeface="Calibri" pitchFamily="34" charset="0"/>
                <a:cs typeface="Times New Roman" pitchFamily="18" charset="0"/>
              </a:rPr>
              <a:t>April 2011</a:t>
            </a:r>
            <a:endParaRPr kumimoji="0" lang="en-US" sz="1800" b="0" i="0" u="none" strike="noStrike" cap="none" normalizeH="0" baseline="0" smtClean="0">
              <a:ln>
                <a:noFill/>
              </a:ln>
              <a:solidFill>
                <a:schemeClr val="tx1"/>
              </a:solidFill>
              <a:effectLst/>
              <a:latin typeface="Arial" pitchFamily="34" charset="0"/>
            </a:endParaRPr>
          </a:p>
        </p:txBody>
      </p:sp>
      <p:sp>
        <p:nvSpPr>
          <p:cNvPr id="1946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0" rIns="0" bIns="45720" numCol="1" anchor="ctr" anchorCtr="0" compatLnSpc="1">
            <a:prstTxWarp prst="textNoShape">
              <a:avLst/>
            </a:prstTxWarp>
            <a:spAutoFit/>
          </a:bodyPr>
          <a:lstStyle/>
          <a:p>
            <a:endParaRPr lang="en-US"/>
          </a:p>
        </p:txBody>
      </p:sp>
      <p:sp>
        <p:nvSpPr>
          <p:cNvPr id="19464" name="Rectangle 8"/>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Georgia" pitchFamily="18" charset="0"/>
                <a:ea typeface="Calibri" pitchFamily="34" charset="0"/>
                <a:cs typeface="Arial" pitchFamily="34" charset="0"/>
              </a:rPr>
              <a:t/>
            </a:r>
            <a:br>
              <a:rPr kumimoji="0" lang="en-US" sz="1200" b="0" i="0" u="none" strike="noStrike" cap="none" normalizeH="0" baseline="0" smtClean="0">
                <a:ln>
                  <a:noFill/>
                </a:ln>
                <a:solidFill>
                  <a:schemeClr val="tx1"/>
                </a:solidFill>
                <a:effectLst/>
                <a:latin typeface="Georgia" pitchFamily="18" charset="0"/>
                <a:ea typeface="Calibri" pitchFamily="34" charset="0"/>
                <a:cs typeface="Arial" pitchFamily="34" charset="0"/>
              </a:rPr>
            </a:b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1" name="TextBox 10"/>
          <p:cNvSpPr txBox="1"/>
          <p:nvPr/>
        </p:nvSpPr>
        <p:spPr>
          <a:xfrm>
            <a:off x="1828800" y="4876800"/>
            <a:ext cx="5791200" cy="1200329"/>
          </a:xfrm>
          <a:prstGeom prst="rect">
            <a:avLst/>
          </a:prstGeom>
          <a:noFill/>
        </p:spPr>
        <p:txBody>
          <a:bodyPr wrap="square" rtlCol="0">
            <a:spAutoFit/>
          </a:bodyPr>
          <a:lstStyle/>
          <a:p>
            <a:r>
              <a:rPr lang="pt-PT" dirty="0" smtClean="0"/>
              <a:t>Presented </a:t>
            </a:r>
            <a:r>
              <a:rPr lang="pt-PT" dirty="0" smtClean="0"/>
              <a:t>at </a:t>
            </a:r>
            <a:r>
              <a:rPr lang="pt-PT" dirty="0" smtClean="0"/>
              <a:t>the African Women's  Land Rights Conference Held in Nairobi on the 30th May to the 4th of June 2011 by Buba Khan ActionAid Regional Right to Food coordinator-Africa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Key findings </a:t>
            </a:r>
            <a:r>
              <a:rPr lang="pt-PT" b="1" dirty="0" smtClean="0"/>
              <a:t>(cont.)</a:t>
            </a:r>
            <a:endParaRPr lang="en-US" b="1" dirty="0"/>
          </a:p>
        </p:txBody>
      </p:sp>
      <p:sp>
        <p:nvSpPr>
          <p:cNvPr id="3" name="Content Placeholder 2"/>
          <p:cNvSpPr>
            <a:spLocks noGrp="1"/>
          </p:cNvSpPr>
          <p:nvPr>
            <p:ph idx="1"/>
          </p:nvPr>
        </p:nvSpPr>
        <p:spPr/>
        <p:txBody>
          <a:bodyPr>
            <a:normAutofit fontScale="92500" lnSpcReduction="10000"/>
          </a:bodyPr>
          <a:lstStyle/>
          <a:p>
            <a:r>
              <a:rPr lang="en-GB" dirty="0" smtClean="0"/>
              <a:t>Unsurprisingly</a:t>
            </a:r>
            <a:r>
              <a:rPr lang="en-GB" dirty="0"/>
              <a:t>, the gaps in </a:t>
            </a:r>
            <a:r>
              <a:rPr lang="en-US" dirty="0"/>
              <a:t>the CAADP policy framework</a:t>
            </a:r>
            <a:r>
              <a:rPr lang="en-GB" dirty="0"/>
              <a:t> are mirrored at country level in </a:t>
            </a:r>
            <a:r>
              <a:rPr lang="en-US" dirty="0"/>
              <a:t>the </a:t>
            </a:r>
            <a:r>
              <a:rPr lang="en-GB" dirty="0"/>
              <a:t>CAADP-aligned national strategies and investment plans. </a:t>
            </a:r>
            <a:endParaRPr lang="en-GB" dirty="0" smtClean="0"/>
          </a:p>
          <a:p>
            <a:r>
              <a:rPr lang="en-GB" dirty="0" smtClean="0"/>
              <a:t>Our research into</a:t>
            </a:r>
            <a:r>
              <a:rPr lang="en-US" dirty="0" smtClean="0"/>
              <a:t> CAADP plans in six countries (Malawi, Nigeria, Ethiopia and Tanzania, Kenya and Ghana) uncovered systematic policy neglect of women farmers and a failure to define robust climate adaptation strategies, as well as urgent gaps in funding</a:t>
            </a:r>
          </a:p>
          <a:p>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Key findings (cont.)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a:t>
            </a:r>
            <a:r>
              <a:rPr lang="en-US" b="1" dirty="0"/>
              <a:t>Nigeria</a:t>
            </a:r>
            <a:r>
              <a:rPr lang="en-US" dirty="0"/>
              <a:t>, for example, the</a:t>
            </a:r>
            <a:r>
              <a:rPr lang="en-GB" dirty="0"/>
              <a:t> National</a:t>
            </a:r>
            <a:r>
              <a:rPr lang="en-GB" b="1" dirty="0"/>
              <a:t> </a:t>
            </a:r>
            <a:r>
              <a:rPr lang="en-GB" dirty="0"/>
              <a:t>Food Security Programme 2010 – 2020 makes no explicit reference to the role of women in agriculture and provides hardly any steer on the challenges of semi-subsistence agriculture. The pro-poor element of the Nigerian strategy is seen as increasing the availability and affordability of food, and providing opportunities for both enterprising semi-subsistence farmers and new farmers drawn from currently unemployed and untrained youth. </a:t>
            </a:r>
            <a:endParaRPr lang="en-GB" dirty="0" smtClean="0"/>
          </a:p>
          <a:p>
            <a:r>
              <a:rPr lang="en-US" dirty="0"/>
              <a:t>Kenya’s livestock programme focuses on cattle – the almost exclusive preserve of men and the better off in rural society.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GB" dirty="0"/>
              <a:t>The lack of an explicit gender and poverty focus is also evident in </a:t>
            </a:r>
            <a:r>
              <a:rPr lang="en-GB" b="1" dirty="0"/>
              <a:t>Tanzania</a:t>
            </a:r>
            <a:r>
              <a:rPr lang="en-GB" dirty="0"/>
              <a:t>’s</a:t>
            </a:r>
            <a:r>
              <a:rPr lang="en-GB" b="1" dirty="0"/>
              <a:t> </a:t>
            </a:r>
            <a:r>
              <a:rPr lang="en-GB" dirty="0" smtClean="0"/>
              <a:t>ASDP </a:t>
            </a:r>
            <a:r>
              <a:rPr lang="en-GB" dirty="0"/>
              <a:t>and </a:t>
            </a:r>
            <a:r>
              <a:rPr lang="en-GB" dirty="0" smtClean="0"/>
              <a:t>TAFSIP</a:t>
            </a:r>
            <a:r>
              <a:rPr lang="en-US" dirty="0" smtClean="0"/>
              <a:t>. </a:t>
            </a:r>
            <a:r>
              <a:rPr lang="en-GB" dirty="0"/>
              <a:t>How smallholder farmers </a:t>
            </a:r>
            <a:r>
              <a:rPr lang="en-US" dirty="0"/>
              <a:t>will be</a:t>
            </a:r>
            <a:r>
              <a:rPr lang="en-GB" dirty="0"/>
              <a:t> targeted </a:t>
            </a:r>
            <a:r>
              <a:rPr lang="en-US" dirty="0"/>
              <a:t>for support is not clearly indicated. There is no analysis of </a:t>
            </a:r>
            <a:r>
              <a:rPr lang="en-GB" dirty="0"/>
              <a:t>the role of women </a:t>
            </a:r>
            <a:r>
              <a:rPr lang="en-GB" dirty="0" smtClean="0"/>
              <a:t>as </a:t>
            </a:r>
            <a:r>
              <a:rPr lang="en-US" dirty="0"/>
              <a:t>the </a:t>
            </a:r>
            <a:r>
              <a:rPr lang="en-GB" dirty="0"/>
              <a:t>main contributors to </a:t>
            </a:r>
            <a:r>
              <a:rPr lang="en-GB" dirty="0" smtClean="0"/>
              <a:t>cultivation</a:t>
            </a:r>
          </a:p>
          <a:p>
            <a:r>
              <a:rPr lang="en-GB" dirty="0" smtClean="0"/>
              <a:t>As in Ethiopia and Nigeria, the strategy seems to favour better off producers while making inadequate provision for the poorer majority and women. The livestock </a:t>
            </a:r>
            <a:r>
              <a:rPr lang="en-US" dirty="0" smtClean="0"/>
              <a:t>programme is </a:t>
            </a:r>
            <a:r>
              <a:rPr lang="en-GB" dirty="0" smtClean="0"/>
              <a:t>overwhelmingly focussed on cattle</a:t>
            </a:r>
            <a:r>
              <a:rPr lang="en-US" dirty="0" smtClean="0"/>
              <a:t> -</a:t>
            </a:r>
            <a:r>
              <a:rPr lang="en-GB" dirty="0" smtClean="0"/>
              <a:t> the</a:t>
            </a:r>
            <a:r>
              <a:rPr lang="en-US" dirty="0" smtClean="0"/>
              <a:t> almost</a:t>
            </a:r>
            <a:r>
              <a:rPr lang="en-GB" dirty="0" smtClean="0"/>
              <a:t> exclusive preserve of men and the better off in rural society</a:t>
            </a:r>
          </a:p>
          <a:p>
            <a:endParaRPr lang="en-US" dirty="0"/>
          </a:p>
        </p:txBody>
      </p:sp>
      <p:sp>
        <p:nvSpPr>
          <p:cNvPr id="4" name="Title 3"/>
          <p:cNvSpPr>
            <a:spLocks noGrp="1"/>
          </p:cNvSpPr>
          <p:nvPr>
            <p:ph type="title"/>
          </p:nvPr>
        </p:nvSpPr>
        <p:spPr/>
        <p:txBody>
          <a:bodyPr/>
          <a:lstStyle/>
          <a:p>
            <a:pPr algn="l"/>
            <a:r>
              <a:rPr lang="pt-PT" b="1" dirty="0" smtClean="0"/>
              <a:t>Key findings (cont.)</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Key findings (cont.)</a:t>
            </a:r>
            <a:endParaRPr lang="en-US" b="1" dirty="0"/>
          </a:p>
        </p:txBody>
      </p:sp>
      <p:sp>
        <p:nvSpPr>
          <p:cNvPr id="3" name="Content Placeholder 2"/>
          <p:cNvSpPr>
            <a:spLocks noGrp="1"/>
          </p:cNvSpPr>
          <p:nvPr>
            <p:ph idx="1"/>
          </p:nvPr>
        </p:nvSpPr>
        <p:spPr/>
        <p:txBody>
          <a:bodyPr>
            <a:normAutofit fontScale="85000" lnSpcReduction="20000"/>
          </a:bodyPr>
          <a:lstStyle/>
          <a:p>
            <a:pPr>
              <a:buNone/>
            </a:pPr>
            <a:r>
              <a:rPr lang="en-US" b="1" dirty="0"/>
              <a:t>Climate change in CAADP country plans</a:t>
            </a:r>
          </a:p>
          <a:p>
            <a:r>
              <a:rPr lang="en-GB" dirty="0"/>
              <a:t>found very little focus on the impact of climate change and no provisions for mitigating its effect on poorer communities in the cases of Nigeria, Tanzania, Ethiopia, Zambia, Ghana and Malawi. </a:t>
            </a:r>
            <a:endParaRPr lang="en-US" dirty="0"/>
          </a:p>
          <a:p>
            <a:r>
              <a:rPr lang="en-US" dirty="0"/>
              <a:t>In the </a:t>
            </a:r>
            <a:r>
              <a:rPr lang="en-US" b="1" dirty="0"/>
              <a:t>Nigerian</a:t>
            </a:r>
            <a:r>
              <a:rPr lang="en-US" dirty="0"/>
              <a:t> case, there is apparently very little on mitigating the impact of climate change. The strategy is to move away from rain-fed agriculture by expanding the area under ‘sustainable land </a:t>
            </a:r>
            <a:r>
              <a:rPr lang="en-US" dirty="0" smtClean="0"/>
              <a:t>management but the </a:t>
            </a:r>
            <a:r>
              <a:rPr lang="en-US" dirty="0"/>
              <a:t>only explicit response to climate change is to promote biofuel production and monitoring with a view to instigate unspecified ‘mitigating measures’.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Key findings (cont.)</a:t>
            </a:r>
            <a:endParaRPr lang="en-US" dirty="0"/>
          </a:p>
        </p:txBody>
      </p:sp>
      <p:sp>
        <p:nvSpPr>
          <p:cNvPr id="3" name="Content Placeholder 2"/>
          <p:cNvSpPr>
            <a:spLocks noGrp="1"/>
          </p:cNvSpPr>
          <p:nvPr>
            <p:ph idx="1"/>
          </p:nvPr>
        </p:nvSpPr>
        <p:spPr>
          <a:xfrm>
            <a:off x="304800" y="1524000"/>
            <a:ext cx="8610600" cy="5029200"/>
          </a:xfrm>
        </p:spPr>
        <p:txBody>
          <a:bodyPr>
            <a:noAutofit/>
          </a:bodyPr>
          <a:lstStyle/>
          <a:p>
            <a:r>
              <a:rPr lang="en-US" sz="2400" dirty="0"/>
              <a:t>In the case of </a:t>
            </a:r>
            <a:r>
              <a:rPr lang="en-US" sz="2400" b="1" dirty="0"/>
              <a:t>Ghana</a:t>
            </a:r>
            <a:r>
              <a:rPr lang="en-US" sz="2400" dirty="0"/>
              <a:t>, </a:t>
            </a:r>
            <a:r>
              <a:rPr lang="en-US" sz="2400" dirty="0" smtClean="0"/>
              <a:t>the </a:t>
            </a:r>
            <a:r>
              <a:rPr lang="en-US" sz="2400" dirty="0"/>
              <a:t>Sustainable Management of Land and Water – however, provides no analysis of the impact of climate change on agriculture, despite its emphasis upon ‘mainstreaming’ environmental considerations into planning and incorporating sustainability into extension </a:t>
            </a:r>
            <a:r>
              <a:rPr lang="en-US" sz="2400" dirty="0" smtClean="0"/>
              <a:t>activities</a:t>
            </a:r>
            <a:r>
              <a:rPr lang="en-GB" sz="2400" dirty="0"/>
              <a:t> For example, it does not look at the agro-ecological regions and production systems that are particularly at risk from a combination of resource depletion and increased variability in seasonal rainfall that could be climate change related. </a:t>
            </a:r>
            <a:endParaRPr lang="en-US" sz="2400" dirty="0" smtClean="0"/>
          </a:p>
          <a:p>
            <a:r>
              <a:rPr lang="en-US" sz="2400" dirty="0" smtClean="0"/>
              <a:t>In </a:t>
            </a:r>
            <a:r>
              <a:rPr lang="en-US" sz="2400" dirty="0"/>
              <a:t>the case of </a:t>
            </a:r>
            <a:r>
              <a:rPr lang="en-US" sz="2400" b="1" dirty="0"/>
              <a:t>Kenya</a:t>
            </a:r>
            <a:r>
              <a:rPr lang="en-US" sz="2400" dirty="0"/>
              <a:t>, there has been a far more explicit policy response to the issue of climate change. There is a national Climate Change Response Strategy which lists modalities for addressing climate </a:t>
            </a:r>
            <a:r>
              <a:rPr lang="en-US" sz="2400" dirty="0" smtClean="0"/>
              <a:t>change</a:t>
            </a:r>
            <a:endParaRPr lang="en-US"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Recommendations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Ensure </a:t>
            </a:r>
            <a:r>
              <a:rPr lang="en-US" i="1" dirty="0" smtClean="0"/>
              <a:t>participation</a:t>
            </a:r>
            <a:r>
              <a:rPr lang="en-US" dirty="0" smtClean="0"/>
              <a:t> of women smallholders, so that the needs and concerns of unorganized women farmers are effectively represented and acted upon</a:t>
            </a:r>
          </a:p>
          <a:p>
            <a:pPr lvl="0"/>
            <a:r>
              <a:rPr lang="en-GB" dirty="0" smtClean="0"/>
              <a:t>At the continental level, NEPAD should commission the drafting of a </a:t>
            </a:r>
            <a:r>
              <a:rPr lang="en-GB" i="1" dirty="0" smtClean="0"/>
              <a:t>women’s rights analysis </a:t>
            </a:r>
            <a:r>
              <a:rPr lang="en-GB" dirty="0" smtClean="0"/>
              <a:t>and an</a:t>
            </a:r>
            <a:r>
              <a:rPr lang="en-GB" i="1" dirty="0" smtClean="0"/>
              <a:t> ecological sustainability analysis</a:t>
            </a:r>
            <a:r>
              <a:rPr lang="en-GB" dirty="0" smtClean="0"/>
              <a:t> </a:t>
            </a:r>
            <a:r>
              <a:rPr lang="en-GB" i="1" dirty="0" smtClean="0"/>
              <a:t>for each pillar</a:t>
            </a:r>
            <a:r>
              <a:rPr lang="en-GB" dirty="0" smtClean="0"/>
              <a:t> theme. </a:t>
            </a:r>
          </a:p>
          <a:p>
            <a:r>
              <a:rPr lang="en-GB" dirty="0" smtClean="0"/>
              <a:t>At the national level, governments, should conduct </a:t>
            </a:r>
            <a:r>
              <a:rPr lang="en-GB" i="1" dirty="0" smtClean="0"/>
              <a:t>gendered social and ecological impact assessments</a:t>
            </a:r>
            <a:r>
              <a:rPr lang="en-GB" dirty="0" smtClean="0"/>
              <a:t> prior to signing off on national agricultural investment plans.</a:t>
            </a:r>
            <a:endParaRPr lang="en-US" dirty="0" smtClean="0"/>
          </a:p>
          <a:p>
            <a:pPr lvl="0"/>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Recommendations</a:t>
            </a:r>
            <a:endParaRPr lang="en-US" b="1" dirty="0"/>
          </a:p>
        </p:txBody>
      </p:sp>
      <p:sp>
        <p:nvSpPr>
          <p:cNvPr id="3" name="Content Placeholder 2"/>
          <p:cNvSpPr>
            <a:spLocks noGrp="1"/>
          </p:cNvSpPr>
          <p:nvPr>
            <p:ph idx="1"/>
          </p:nvPr>
        </p:nvSpPr>
        <p:spPr/>
        <p:txBody>
          <a:bodyPr>
            <a:normAutofit fontScale="85000" lnSpcReduction="20000"/>
          </a:bodyPr>
          <a:lstStyle/>
          <a:p>
            <a:r>
              <a:rPr lang="en-GB" dirty="0" smtClean="0"/>
              <a:t>All </a:t>
            </a:r>
            <a:r>
              <a:rPr lang="en-GB" i="1" dirty="0" smtClean="0"/>
              <a:t>monitoring and evaluation</a:t>
            </a:r>
            <a:r>
              <a:rPr lang="en-GB" dirty="0" smtClean="0"/>
              <a:t> tools should include an assessment of how well the poverty reduction and gender inclusion  are addressed</a:t>
            </a:r>
          </a:p>
          <a:p>
            <a:pPr lvl="0"/>
            <a:r>
              <a:rPr lang="en-GB" dirty="0" smtClean="0"/>
              <a:t>The NEPAD </a:t>
            </a:r>
            <a:r>
              <a:rPr lang="en-GB" i="1" dirty="0" smtClean="0"/>
              <a:t>Climate Change Adaptation Framework</a:t>
            </a:r>
            <a:r>
              <a:rPr lang="en-GB" dirty="0" smtClean="0"/>
              <a:t> (CCA Framework) should incorporate a gender analysis of the intersection between climate change and agriculture</a:t>
            </a:r>
          </a:p>
          <a:p>
            <a:pPr lvl="0"/>
            <a:r>
              <a:rPr lang="en-GB" dirty="0" smtClean="0"/>
              <a:t>Gender and climate change remain adrift in the CAADP </a:t>
            </a:r>
            <a:r>
              <a:rPr lang="en-US" dirty="0" smtClean="0"/>
              <a:t>organizational </a:t>
            </a:r>
            <a:r>
              <a:rPr lang="en-GB" dirty="0" smtClean="0"/>
              <a:t>structure, the NEPAD Secretariat must articulate the </a:t>
            </a:r>
            <a:r>
              <a:rPr lang="en-GB" i="1" dirty="0" smtClean="0"/>
              <a:t>roles, responsibilities, and accountability mechanisms</a:t>
            </a:r>
            <a:r>
              <a:rPr lang="en-GB" dirty="0" smtClean="0"/>
              <a:t> for ensuring that these issues can be integrated throughout the CAADP process. </a:t>
            </a:r>
          </a:p>
          <a:p>
            <a:pPr lvl="0"/>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Recommendations</a:t>
            </a:r>
            <a:endParaRPr lang="en-US" dirty="0"/>
          </a:p>
        </p:txBody>
      </p:sp>
      <p:sp>
        <p:nvSpPr>
          <p:cNvPr id="3" name="Content Placeholder 2"/>
          <p:cNvSpPr>
            <a:spLocks noGrp="1"/>
          </p:cNvSpPr>
          <p:nvPr>
            <p:ph idx="1"/>
          </p:nvPr>
        </p:nvSpPr>
        <p:spPr/>
        <p:txBody>
          <a:bodyPr/>
          <a:lstStyle/>
          <a:p>
            <a:r>
              <a:rPr lang="en-US" dirty="0" smtClean="0"/>
              <a:t>CAADP policies and investment plans needs to advance a clear vision for addressing the needs of women and smallholders and to take into account the dramatic impact climate change will have on African agriculture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pt-PT" dirty="0" smtClean="0"/>
          </a:p>
          <a:p>
            <a:endParaRPr lang="pt-PT" dirty="0" smtClean="0"/>
          </a:p>
          <a:p>
            <a:pPr algn="ctr">
              <a:buNone/>
            </a:pPr>
            <a:r>
              <a:rPr lang="pt-PT" sz="4400" b="1" dirty="0" smtClean="0"/>
              <a:t>Thank you for your kind attention</a:t>
            </a:r>
            <a:endParaRPr lang="en-US" sz="4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Outline</a:t>
            </a:r>
            <a:endParaRPr lang="en-US" b="1" dirty="0"/>
          </a:p>
        </p:txBody>
      </p:sp>
      <p:sp>
        <p:nvSpPr>
          <p:cNvPr id="3" name="Content Placeholder 2"/>
          <p:cNvSpPr>
            <a:spLocks noGrp="1"/>
          </p:cNvSpPr>
          <p:nvPr>
            <p:ph idx="1"/>
          </p:nvPr>
        </p:nvSpPr>
        <p:spPr/>
        <p:txBody>
          <a:bodyPr/>
          <a:lstStyle/>
          <a:p>
            <a:r>
              <a:rPr lang="pt-PT" dirty="0" smtClean="0"/>
              <a:t>Introduction</a:t>
            </a:r>
          </a:p>
          <a:p>
            <a:r>
              <a:rPr lang="pt-PT" dirty="0" smtClean="0"/>
              <a:t>Rationale for the study</a:t>
            </a:r>
          </a:p>
          <a:p>
            <a:r>
              <a:rPr lang="pt-PT" dirty="0" smtClean="0"/>
              <a:t>Objectives</a:t>
            </a:r>
          </a:p>
          <a:p>
            <a:r>
              <a:rPr lang="pt-PT" dirty="0" smtClean="0"/>
              <a:t>Key findings </a:t>
            </a:r>
          </a:p>
          <a:p>
            <a:pPr lvl="1"/>
            <a:r>
              <a:rPr lang="pt-PT" dirty="0" smtClean="0"/>
              <a:t>Women,climate </a:t>
            </a:r>
          </a:p>
          <a:p>
            <a:r>
              <a:rPr lang="pt-PT" dirty="0" smtClean="0"/>
              <a:t>Recommendations</a:t>
            </a:r>
          </a:p>
          <a:p>
            <a:r>
              <a:rPr lang="pt-PT" dirty="0" smtClean="0"/>
              <a:t>Coclusions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b="1" dirty="0" smtClean="0"/>
              <a:t> Introduction</a:t>
            </a:r>
            <a:endParaRPr lang="en-GB" b="1" dirty="0"/>
          </a:p>
        </p:txBody>
      </p:sp>
      <p:sp>
        <p:nvSpPr>
          <p:cNvPr id="3" name="Content Placeholder 2"/>
          <p:cNvSpPr>
            <a:spLocks noGrp="1"/>
          </p:cNvSpPr>
          <p:nvPr>
            <p:ph idx="1"/>
          </p:nvPr>
        </p:nvSpPr>
        <p:spPr/>
        <p:txBody>
          <a:bodyPr>
            <a:normAutofit fontScale="85000" lnSpcReduction="20000"/>
          </a:bodyPr>
          <a:lstStyle/>
          <a:p>
            <a:r>
              <a:rPr lang="en-GB" dirty="0" smtClean="0"/>
              <a:t>CAADP is at the heart of efforts by African government to accelerate growth and eliminate poverty across  the continent under NEPAD initiative. The main goal is to</a:t>
            </a:r>
          </a:p>
          <a:p>
            <a:pPr lvl="1"/>
            <a:r>
              <a:rPr lang="en-GB" dirty="0" smtClean="0"/>
              <a:t>Help African countries reach a higher path of economic growth through agriculture led development that eliminates hunger, reduces poverty and food insecurity whilst ensuring environmental resilience</a:t>
            </a:r>
          </a:p>
          <a:p>
            <a:pPr lvl="1"/>
            <a:r>
              <a:rPr lang="en-GB" dirty="0" smtClean="0"/>
              <a:t>It emanates from and is fully owned and  led by African governments as they agreed to increase public investment in agriculture by a minimum of 10% of national budgets</a:t>
            </a:r>
          </a:p>
          <a:p>
            <a:pPr lvl="1"/>
            <a:r>
              <a:rPr lang="en-GB" dirty="0" smtClean="0"/>
              <a:t>To raise agricultural productivity by at least 6% annually</a:t>
            </a:r>
          </a:p>
          <a:p>
            <a:pPr lvl="1"/>
            <a:r>
              <a:rPr lang="en-GB" dirty="0" smtClean="0"/>
              <a:t>This is to be done through CAADP strategic functions, regional and economic communities, national plans </a:t>
            </a:r>
            <a:endParaRPr lang="en-GB" dirty="0"/>
          </a:p>
        </p:txBody>
      </p:sp>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1"/>
          <p:cNvSpPr>
            <a:spLocks noGrp="1"/>
          </p:cNvSpPr>
          <p:nvPr>
            <p:ph type="title"/>
          </p:nvPr>
        </p:nvSpPr>
        <p:spPr>
          <a:xfrm>
            <a:off x="457201" y="252413"/>
            <a:ext cx="6757988" cy="533400"/>
          </a:xfrm>
        </p:spPr>
        <p:txBody>
          <a:bodyPr anchor="t">
            <a:normAutofit/>
          </a:bodyPr>
          <a:lstStyle/>
          <a:p>
            <a:pPr algn="l"/>
            <a:r>
              <a:rPr lang="en-ZA" sz="2800" b="1" dirty="0" smtClean="0">
                <a:cs typeface="Arial" charset="0"/>
              </a:rPr>
              <a:t>CAADP Goal</a:t>
            </a:r>
            <a:endParaRPr lang="en-ZA" sz="2800" b="1" dirty="0" smtClean="0"/>
          </a:p>
        </p:txBody>
      </p:sp>
      <p:sp>
        <p:nvSpPr>
          <p:cNvPr id="9" name="Slide Number Placeholder 8"/>
          <p:cNvSpPr>
            <a:spLocks noGrp="1"/>
          </p:cNvSpPr>
          <p:nvPr>
            <p:ph type="sldNum" sz="quarter" idx="12"/>
          </p:nvPr>
        </p:nvSpPr>
        <p:spPr/>
        <p:txBody>
          <a:bodyPr/>
          <a:lstStyle/>
          <a:p>
            <a:pPr>
              <a:defRPr/>
            </a:pPr>
            <a:fld id="{849F404E-8CF0-4A1D-9624-E94815CEB405}" type="slidenum">
              <a:rPr lang="en-US" smtClean="0"/>
              <a:pPr>
                <a:defRPr/>
              </a:pPr>
              <a:t>4</a:t>
            </a:fld>
            <a:endParaRPr lang="en-US" dirty="0"/>
          </a:p>
        </p:txBody>
      </p:sp>
      <p:pic>
        <p:nvPicPr>
          <p:cNvPr id="3080" name="Picture 2" descr="CAADP_logo"/>
          <p:cNvPicPr>
            <a:picLocks noChangeAspect="1" noChangeArrowheads="1"/>
          </p:cNvPicPr>
          <p:nvPr/>
        </p:nvPicPr>
        <p:blipFill>
          <a:blip r:embed="rId3" cstate="print"/>
          <a:srcRect/>
          <a:stretch>
            <a:fillRect/>
          </a:stretch>
        </p:blipFill>
        <p:spPr bwMode="auto">
          <a:xfrm>
            <a:off x="4191000" y="6019800"/>
            <a:ext cx="1219200" cy="419100"/>
          </a:xfrm>
          <a:prstGeom prst="rect">
            <a:avLst/>
          </a:prstGeom>
          <a:noFill/>
          <a:ln w="9525">
            <a:noFill/>
            <a:miter lim="800000"/>
            <a:headEnd/>
            <a:tailEnd/>
          </a:ln>
        </p:spPr>
      </p:pic>
      <p:graphicFrame>
        <p:nvGraphicFramePr>
          <p:cNvPr id="13" name="Diagram 12"/>
          <p:cNvGraphicFramePr/>
          <p:nvPr/>
        </p:nvGraphicFramePr>
        <p:xfrm>
          <a:off x="642910" y="785802"/>
          <a:ext cx="7215238" cy="39290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4" name="Diagram 13"/>
          <p:cNvGraphicFramePr/>
          <p:nvPr/>
        </p:nvGraphicFramePr>
        <p:xfrm>
          <a:off x="609600" y="2971800"/>
          <a:ext cx="3176582" cy="110014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3083" name="Textfeld 8"/>
          <p:cNvSpPr txBox="1">
            <a:spLocks noChangeArrowheads="1"/>
          </p:cNvSpPr>
          <p:nvPr/>
        </p:nvSpPr>
        <p:spPr bwMode="auto">
          <a:xfrm>
            <a:off x="785813" y="2857500"/>
            <a:ext cx="1898650" cy="430213"/>
          </a:xfrm>
          <a:prstGeom prst="rect">
            <a:avLst/>
          </a:prstGeom>
          <a:noFill/>
          <a:ln w="9525">
            <a:noFill/>
            <a:miter lim="800000"/>
            <a:headEnd/>
            <a:tailEnd/>
          </a:ln>
        </p:spPr>
        <p:txBody>
          <a:bodyPr wrap="none">
            <a:spAutoFit/>
          </a:bodyPr>
          <a:lstStyle/>
          <a:p>
            <a:r>
              <a:rPr lang="de-DE"/>
              <a:t>Maputo 2003</a:t>
            </a:r>
          </a:p>
        </p:txBody>
      </p:sp>
      <p:sp>
        <p:nvSpPr>
          <p:cNvPr id="3084" name="AutoShape 6"/>
          <p:cNvSpPr>
            <a:spLocks noChangeArrowheads="1"/>
          </p:cNvSpPr>
          <p:nvPr/>
        </p:nvSpPr>
        <p:spPr bwMode="auto">
          <a:xfrm>
            <a:off x="1143000" y="4562475"/>
            <a:ext cx="7353300" cy="1295400"/>
          </a:xfrm>
          <a:prstGeom prst="flowChartAlternateProcess">
            <a:avLst/>
          </a:prstGeom>
          <a:solidFill>
            <a:srgbClr val="CCFFCC"/>
          </a:solidFill>
          <a:ln w="9525">
            <a:solidFill>
              <a:schemeClr val="tx1"/>
            </a:solidFill>
            <a:miter lim="800000"/>
            <a:headEnd/>
            <a:tailEnd/>
          </a:ln>
        </p:spPr>
        <p:txBody>
          <a:bodyPr wrap="none" anchor="b"/>
          <a:lstStyle/>
          <a:p>
            <a:pPr algn="ctr" eaLnBrk="0" hangingPunct="0"/>
            <a:endParaRPr lang="en-GB" dirty="0"/>
          </a:p>
          <a:p>
            <a:pPr algn="ctr" eaLnBrk="0" hangingPunct="0"/>
            <a:r>
              <a:rPr lang="en-GB" sz="1600" dirty="0"/>
              <a:t>Agriculture: Source of income for 60% of the population in rural area,</a:t>
            </a:r>
          </a:p>
          <a:p>
            <a:pPr algn="ctr" eaLnBrk="0" hangingPunct="0"/>
            <a:r>
              <a:rPr lang="en-GB" sz="1600" dirty="0"/>
              <a:t>Contribution to GDP: 17%</a:t>
            </a:r>
          </a:p>
          <a:p>
            <a:pPr algn="ctr" eaLnBrk="0" hangingPunct="0"/>
            <a:r>
              <a:rPr lang="en-GB" sz="1600" dirty="0"/>
              <a:t>2008 Food crisis: 300 </a:t>
            </a:r>
            <a:r>
              <a:rPr lang="en-GB" sz="1600" dirty="0" err="1"/>
              <a:t>mio</a:t>
            </a:r>
            <a:r>
              <a:rPr lang="en-GB" sz="1600" dirty="0"/>
              <a:t>. Hunger not, </a:t>
            </a:r>
          </a:p>
          <a:p>
            <a:pPr algn="ctr" eaLnBrk="0" hangingPunct="0"/>
            <a:r>
              <a:rPr lang="en-GB" sz="1600" dirty="0"/>
              <a:t>But: only 3% national Budget allocation, 4% of ODA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Why CAADP</a:t>
            </a:r>
            <a:endParaRPr lang="en-US" b="1" dirty="0"/>
          </a:p>
        </p:txBody>
      </p:sp>
      <p:sp>
        <p:nvSpPr>
          <p:cNvPr id="3" name="Content Placeholder 2"/>
          <p:cNvSpPr>
            <a:spLocks noGrp="1"/>
          </p:cNvSpPr>
          <p:nvPr>
            <p:ph idx="1"/>
          </p:nvPr>
        </p:nvSpPr>
        <p:spPr/>
        <p:txBody>
          <a:bodyPr>
            <a:normAutofit fontScale="77500" lnSpcReduction="20000"/>
          </a:bodyPr>
          <a:lstStyle/>
          <a:p>
            <a:pPr>
              <a:buNone/>
            </a:pPr>
            <a:r>
              <a:rPr lang="pt-PT" b="1" dirty="0" smtClean="0"/>
              <a:t>Why</a:t>
            </a:r>
          </a:p>
          <a:p>
            <a:r>
              <a:rPr lang="pt-PT" dirty="0" smtClean="0"/>
              <a:t>Africa's own initiative to boost agricultural prodcution and productivity- (four pillars)</a:t>
            </a:r>
          </a:p>
          <a:p>
            <a:r>
              <a:rPr lang="pt-PT" dirty="0" smtClean="0"/>
              <a:t>CAADP principles of inclusiveness, evidenced based approach and participation are encouraging</a:t>
            </a:r>
          </a:p>
          <a:p>
            <a:r>
              <a:rPr lang="pt-PT" dirty="0" smtClean="0"/>
              <a:t>It also calls for coodination and partneships</a:t>
            </a:r>
          </a:p>
          <a:p>
            <a:pPr>
              <a:buNone/>
            </a:pPr>
            <a:r>
              <a:rPr lang="pt-PT" b="1" dirty="0" smtClean="0"/>
              <a:t>Our concerns</a:t>
            </a:r>
          </a:p>
          <a:p>
            <a:r>
              <a:rPr lang="pt-PT" dirty="0" smtClean="0"/>
              <a:t>The fear  that it could be hijacked by multinational corporations and large farmers</a:t>
            </a:r>
          </a:p>
          <a:p>
            <a:r>
              <a:rPr lang="en-US" cap="all" dirty="0"/>
              <a:t>W</a:t>
            </a:r>
            <a:r>
              <a:rPr lang="en-GB" dirty="0"/>
              <a:t>omen may end up being relegated to the category of the ‘hungry and malnourished’, as opposed to being </a:t>
            </a:r>
            <a:r>
              <a:rPr lang="en-US" dirty="0"/>
              <a:t>recognised</a:t>
            </a:r>
            <a:r>
              <a:rPr lang="en-GB" dirty="0"/>
              <a:t> as key producers in their own right</a:t>
            </a:r>
            <a:r>
              <a:rPr lang="en-US" cap="all" dirty="0"/>
              <a:t>.</a:t>
            </a:r>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Rationale for the study</a:t>
            </a:r>
            <a:endParaRPr lang="en-US" b="1" dirty="0"/>
          </a:p>
        </p:txBody>
      </p:sp>
      <p:sp>
        <p:nvSpPr>
          <p:cNvPr id="3" name="Content Placeholder 2"/>
          <p:cNvSpPr>
            <a:spLocks noGrp="1"/>
          </p:cNvSpPr>
          <p:nvPr>
            <p:ph idx="1"/>
          </p:nvPr>
        </p:nvSpPr>
        <p:spPr/>
        <p:txBody>
          <a:bodyPr>
            <a:normAutofit lnSpcReduction="10000"/>
          </a:bodyPr>
          <a:lstStyle/>
          <a:p>
            <a:r>
              <a:rPr lang="en-GB" dirty="0" smtClean="0"/>
              <a:t>The </a:t>
            </a:r>
            <a:r>
              <a:rPr lang="en-GB" dirty="0"/>
              <a:t>vast majority of rural poor in Africa are smallholders and the majority of these smallholders are women</a:t>
            </a:r>
            <a:r>
              <a:rPr lang="en-GB" dirty="0" smtClean="0"/>
              <a:t>.</a:t>
            </a:r>
          </a:p>
          <a:p>
            <a:r>
              <a:rPr lang="en-GB" dirty="0" smtClean="0"/>
              <a:t> </a:t>
            </a:r>
            <a:r>
              <a:rPr lang="en-GB" dirty="0"/>
              <a:t>African farmers struggle with many </a:t>
            </a:r>
            <a:r>
              <a:rPr lang="en-GB" dirty="0" smtClean="0"/>
              <a:t>constraints;</a:t>
            </a:r>
          </a:p>
          <a:p>
            <a:pPr lvl="1"/>
            <a:r>
              <a:rPr lang="en-GB" dirty="0" smtClean="0"/>
              <a:t>lack </a:t>
            </a:r>
            <a:r>
              <a:rPr lang="en-GB" dirty="0"/>
              <a:t>of access to modern </a:t>
            </a:r>
            <a:r>
              <a:rPr lang="en-GB" dirty="0" smtClean="0"/>
              <a:t>technologies</a:t>
            </a:r>
          </a:p>
          <a:p>
            <a:pPr lvl="1"/>
            <a:r>
              <a:rPr lang="en-GB" dirty="0" smtClean="0"/>
              <a:t>capital </a:t>
            </a:r>
            <a:r>
              <a:rPr lang="en-GB" dirty="0"/>
              <a:t>investments and supportive </a:t>
            </a:r>
            <a:r>
              <a:rPr lang="en-GB" dirty="0" smtClean="0"/>
              <a:t>research</a:t>
            </a:r>
          </a:p>
          <a:p>
            <a:pPr lvl="1"/>
            <a:r>
              <a:rPr lang="en-GB" dirty="0" smtClean="0"/>
              <a:t>lack </a:t>
            </a:r>
            <a:r>
              <a:rPr lang="en-GB" dirty="0"/>
              <a:t>of participation in decision </a:t>
            </a:r>
            <a:r>
              <a:rPr lang="en-GB" dirty="0" smtClean="0"/>
              <a:t>making</a:t>
            </a:r>
          </a:p>
          <a:p>
            <a:pPr lvl="1"/>
            <a:r>
              <a:rPr lang="en-GB" dirty="0" smtClean="0"/>
              <a:t>vulnerability </a:t>
            </a:r>
            <a:r>
              <a:rPr lang="en-GB" dirty="0"/>
              <a:t>to ecological shocks. </a:t>
            </a:r>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Rationale </a:t>
            </a:r>
            <a:r>
              <a:rPr lang="pt-PT" b="1" dirty="0" smtClean="0"/>
              <a:t>(cont).</a:t>
            </a:r>
            <a:endParaRPr lang="en-US" b="1" dirty="0"/>
          </a:p>
        </p:txBody>
      </p:sp>
      <p:sp>
        <p:nvSpPr>
          <p:cNvPr id="3" name="Content Placeholder 2"/>
          <p:cNvSpPr>
            <a:spLocks noGrp="1"/>
          </p:cNvSpPr>
          <p:nvPr>
            <p:ph idx="1"/>
          </p:nvPr>
        </p:nvSpPr>
        <p:spPr>
          <a:xfrm>
            <a:off x="457200" y="1371600"/>
            <a:ext cx="8229600" cy="5257800"/>
          </a:xfrm>
        </p:spPr>
        <p:txBody>
          <a:bodyPr>
            <a:noAutofit/>
          </a:bodyPr>
          <a:lstStyle/>
          <a:p>
            <a:r>
              <a:rPr lang="en-GB" sz="2400" dirty="0" smtClean="0"/>
              <a:t>Farmers who are women face the added burden of </a:t>
            </a:r>
          </a:p>
          <a:p>
            <a:pPr lvl="1"/>
            <a:r>
              <a:rPr lang="en-GB" sz="2400" dirty="0" smtClean="0"/>
              <a:t>juggling multiple responsibilities and systematic prejudice in land rights and political representation. </a:t>
            </a:r>
          </a:p>
          <a:p>
            <a:r>
              <a:rPr lang="en-GB" sz="2400" dirty="0" smtClean="0"/>
              <a:t>To boost the agricultural sector and reduce poverty requires us to understand the specific issues facing women farmers (and smallholder farmers in general) and </a:t>
            </a:r>
          </a:p>
          <a:p>
            <a:r>
              <a:rPr lang="en-GB" sz="2400" dirty="0" smtClean="0"/>
              <a:t>To develop policies that enhance their rights and meet their needs. </a:t>
            </a:r>
            <a:r>
              <a:rPr lang="en-GB" dirty="0" smtClean="0"/>
              <a:t> </a:t>
            </a:r>
            <a:endParaRPr lang="en-US" dirty="0" smtClean="0"/>
          </a:p>
          <a:p>
            <a:r>
              <a:rPr lang="en-GB" sz="2400" dirty="0" smtClean="0"/>
              <a:t>Closing the gender gap in agriculture could reduce the number of hungry people in the world by 12-17 percent</a:t>
            </a:r>
            <a:r>
              <a:rPr lang="en-US" sz="2400" dirty="0" smtClean="0"/>
              <a:t>, thereby reducing the number of hungry by at least 100 million people, according to the UN’s Food and Agriculture Organization (FAO 2011).  </a:t>
            </a:r>
          </a:p>
          <a:p>
            <a:endParaRPr lang="en-US" sz="2000" dirty="0" smtClean="0"/>
          </a:p>
          <a:p>
            <a:endParaRPr lang="en-US" sz="105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Objectives of the study</a:t>
            </a:r>
            <a:endParaRPr lang="en-US" b="1" dirty="0"/>
          </a:p>
        </p:txBody>
      </p:sp>
      <p:sp>
        <p:nvSpPr>
          <p:cNvPr id="3" name="Content Placeholder 2"/>
          <p:cNvSpPr>
            <a:spLocks noGrp="1"/>
          </p:cNvSpPr>
          <p:nvPr>
            <p:ph idx="1"/>
          </p:nvPr>
        </p:nvSpPr>
        <p:spPr/>
        <p:txBody>
          <a:bodyPr>
            <a:normAutofit fontScale="92500" lnSpcReduction="20000"/>
          </a:bodyPr>
          <a:lstStyle/>
          <a:p>
            <a:r>
              <a:rPr lang="en-GB" dirty="0"/>
              <a:t>This rapid review </a:t>
            </a:r>
            <a:r>
              <a:rPr lang="en-GB" dirty="0" smtClean="0"/>
              <a:t>analysed </a:t>
            </a:r>
            <a:r>
              <a:rPr lang="en-GB" dirty="0"/>
              <a:t>national CAADP investment plans from </a:t>
            </a:r>
            <a:r>
              <a:rPr lang="en-GB" dirty="0" smtClean="0"/>
              <a:t>6 </a:t>
            </a:r>
            <a:r>
              <a:rPr lang="en-GB" dirty="0"/>
              <a:t>countries with a </a:t>
            </a:r>
            <a:r>
              <a:rPr lang="en-GB" dirty="0" smtClean="0"/>
              <a:t>view</a:t>
            </a:r>
          </a:p>
          <a:p>
            <a:pPr lvl="1"/>
            <a:r>
              <a:rPr lang="en-GB" dirty="0" smtClean="0"/>
              <a:t>to assist </a:t>
            </a:r>
            <a:r>
              <a:rPr lang="en-GB" dirty="0"/>
              <a:t>civil society groups to better understand the focus of the plans, </a:t>
            </a:r>
            <a:endParaRPr lang="en-GB" dirty="0" smtClean="0"/>
          </a:p>
          <a:p>
            <a:pPr lvl="1"/>
            <a:r>
              <a:rPr lang="en-GB" dirty="0" smtClean="0"/>
              <a:t>the </a:t>
            </a:r>
            <a:r>
              <a:rPr lang="en-GB" dirty="0"/>
              <a:t>extent to which they will contribute to poverty eradication and inclusive growth, and how much they support priorities of poor women farmers and climate resilient sustainable </a:t>
            </a:r>
            <a:r>
              <a:rPr lang="en-GB" dirty="0" smtClean="0"/>
              <a:t>agriculture</a:t>
            </a:r>
          </a:p>
          <a:p>
            <a:pPr lvl="1"/>
            <a:r>
              <a:rPr lang="en-GB" dirty="0"/>
              <a:t>to provide an independent critical assessment from the perspective of poor smallholder farmers and women whose voices have been least well heard in the CAADP process to date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pt-PT" b="1" dirty="0" smtClean="0"/>
              <a:t>Key findings</a:t>
            </a: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en-US" b="1" dirty="0"/>
              <a:t>Women and smallholders in CAADP country plans</a:t>
            </a:r>
          </a:p>
          <a:p>
            <a:r>
              <a:rPr lang="en-GB" dirty="0" smtClean="0"/>
              <a:t>A close examination of the CAADP policy framework reveals </a:t>
            </a:r>
            <a:r>
              <a:rPr lang="en-US" dirty="0" smtClean="0"/>
              <a:t>that there is currently </a:t>
            </a:r>
            <a:r>
              <a:rPr lang="en-GB" dirty="0" smtClean="0"/>
              <a:t>a lack of analysis </a:t>
            </a:r>
            <a:r>
              <a:rPr lang="en-US" dirty="0" smtClean="0"/>
              <a:t>of</a:t>
            </a:r>
            <a:r>
              <a:rPr lang="en-GB" dirty="0" smtClean="0"/>
              <a:t> the specific needs of women and smallholders</a:t>
            </a:r>
            <a:r>
              <a:rPr lang="en-US" dirty="0" smtClean="0"/>
              <a:t>, as well as the best policy mechanisms</a:t>
            </a:r>
            <a:r>
              <a:rPr lang="en-GB" dirty="0" smtClean="0"/>
              <a:t> for meeting their needs</a:t>
            </a:r>
            <a:r>
              <a:rPr lang="en-US" dirty="0" smtClean="0"/>
              <a:t> </a:t>
            </a:r>
          </a:p>
          <a:p>
            <a:r>
              <a:rPr lang="en-GB" dirty="0" smtClean="0"/>
              <a:t>Lack of policy attention to gender as a cross-cutting issue is also reflected at the structural level. There is no </a:t>
            </a:r>
            <a:r>
              <a:rPr lang="en-US" dirty="0" smtClean="0"/>
              <a:t>organization</a:t>
            </a:r>
            <a:r>
              <a:rPr lang="en-GB" dirty="0" smtClean="0"/>
              <a:t> within CAADP with clear responsibility for championing women’s needs</a:t>
            </a:r>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27552A59122746BED83A7DF214ECB0" ma:contentTypeVersion="0" ma:contentTypeDescription="Create a new document." ma:contentTypeScope="" ma:versionID="e1d62a89f7c6e82d9bf46078b10ab8e0">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FBAF62-60B6-407C-9FB4-75DBDAF54F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80D6720-ED68-4811-97C6-0B3D93FCD00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B829F783-8CCA-44CF-9217-B4370CBD5F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783</TotalTime>
  <Words>1314</Words>
  <Application>Microsoft Office PowerPoint</Application>
  <PresentationFormat>On-screen Show (4:3)</PresentationFormat>
  <Paragraphs>97</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MAKING CAADP WORK FOR WOMEN FARMERS</vt:lpstr>
      <vt:lpstr>Outline</vt:lpstr>
      <vt:lpstr> Introduction</vt:lpstr>
      <vt:lpstr>CAADP Goal</vt:lpstr>
      <vt:lpstr>Why CAADP</vt:lpstr>
      <vt:lpstr>Rationale for the study</vt:lpstr>
      <vt:lpstr>Rationale (cont).</vt:lpstr>
      <vt:lpstr>Objectives of the study</vt:lpstr>
      <vt:lpstr>Key findings</vt:lpstr>
      <vt:lpstr>Key findings (cont.)</vt:lpstr>
      <vt:lpstr>Key findings (cont.)</vt:lpstr>
      <vt:lpstr>Key findings (cont.)</vt:lpstr>
      <vt:lpstr>Key findings (cont.)</vt:lpstr>
      <vt:lpstr>Key findings (cont.)</vt:lpstr>
      <vt:lpstr>Recommendations</vt:lpstr>
      <vt:lpstr>Recommendations</vt:lpstr>
      <vt:lpstr>Recommendations</vt:lpstr>
      <vt:lpstr>Slide 18</vt:lpstr>
    </vt:vector>
  </TitlesOfParts>
  <Company>ActionAid Mozambique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CAADP WORK FOR WOMEN FARMERS</dc:title>
  <dc:creator>buba.khan</dc:creator>
  <cp:lastModifiedBy>Youjin.Chung</cp:lastModifiedBy>
  <cp:revision>58</cp:revision>
  <dcterms:created xsi:type="dcterms:W3CDTF">2011-05-22T07:04:33Z</dcterms:created>
  <dcterms:modified xsi:type="dcterms:W3CDTF">2011-06-15T15:11:15Z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0x0101000327552A59122746BED83A7DF214ECB0</vt:lpwstr>
  </property>
</Properties>
</file>